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5.xml" ContentType="application/vnd.openxmlformats-officedocument.presentationml.notesSlide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omments/comment1.xml" ContentType="application/vnd.openxmlformats-officedocument.presentationml.comments+xml"/>
  <Override PartName="/ppt/notesSlides/notesSlide36.xml" ContentType="application/vnd.openxmlformats-officedocument.presentationml.notesSlide+xml"/>
  <Override PartName="/ppt/charts/chart8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0"/>
  </p:notesMasterIdLst>
  <p:handoutMasterIdLst>
    <p:handoutMasterId r:id="rId51"/>
  </p:handoutMasterIdLst>
  <p:sldIdLst>
    <p:sldId id="359" r:id="rId3"/>
    <p:sldId id="379" r:id="rId4"/>
    <p:sldId id="360" r:id="rId5"/>
    <p:sldId id="370" r:id="rId6"/>
    <p:sldId id="34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341" r:id="rId18"/>
    <p:sldId id="343" r:id="rId19"/>
    <p:sldId id="344" r:id="rId20"/>
    <p:sldId id="346" r:id="rId21"/>
    <p:sldId id="352" r:id="rId22"/>
    <p:sldId id="353" r:id="rId23"/>
    <p:sldId id="348" r:id="rId24"/>
    <p:sldId id="350" r:id="rId25"/>
    <p:sldId id="351" r:id="rId26"/>
    <p:sldId id="372" r:id="rId27"/>
    <p:sldId id="373" r:id="rId28"/>
    <p:sldId id="378" r:id="rId29"/>
    <p:sldId id="375" r:id="rId30"/>
    <p:sldId id="380" r:id="rId31"/>
    <p:sldId id="377" r:id="rId32"/>
    <p:sldId id="382" r:id="rId33"/>
    <p:sldId id="383" r:id="rId34"/>
    <p:sldId id="384" r:id="rId35"/>
    <p:sldId id="385" r:id="rId36"/>
    <p:sldId id="386" r:id="rId37"/>
    <p:sldId id="324" r:id="rId38"/>
    <p:sldId id="321" r:id="rId39"/>
    <p:sldId id="323" r:id="rId40"/>
    <p:sldId id="322" r:id="rId41"/>
    <p:sldId id="357" r:id="rId42"/>
    <p:sldId id="381" r:id="rId43"/>
    <p:sldId id="388" r:id="rId44"/>
    <p:sldId id="389" r:id="rId45"/>
    <p:sldId id="390" r:id="rId46"/>
    <p:sldId id="391" r:id="rId47"/>
    <p:sldId id="392" r:id="rId48"/>
    <p:sldId id="387" r:id="rId49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 Perini" initials="CP" lastIdx="2" clrIdx="0">
    <p:extLst>
      <p:ext uri="{19B8F6BF-5375-455C-9EA6-DF929625EA0E}">
        <p15:presenceInfo xmlns:p15="http://schemas.microsoft.com/office/powerpoint/2012/main" userId="cfa0f190341d10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239"/>
    <a:srgbClr val="006600"/>
    <a:srgbClr val="27E5C1"/>
    <a:srgbClr val="5966A7"/>
    <a:srgbClr val="798AAF"/>
    <a:srgbClr val="727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640" autoAdjust="0"/>
    <p:restoredTop sz="86246" autoAdjust="0"/>
  </p:normalViewPr>
  <p:slideViewPr>
    <p:cSldViewPr>
      <p:cViewPr varScale="1">
        <p:scale>
          <a:sx n="104" d="100"/>
          <a:sy n="104" d="100"/>
        </p:scale>
        <p:origin x="216" y="7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F:\052018%20DISCO%20ESTERNO%20BLU\1%20LP%20Paissan%20Private\Ad%20Hoc%202014\Ad%20Hoc%20Bilancio%202020\Dati%20AdHoc%20bilancio%202020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F:\052018%20DISCO%20ESTERNO%20BLU\1%20LP%20Paissan%20Private\Ad%20Hoc%202014\Ad%20Hoc%20Bilancio%202020\Dati%20AdHoc%20bilancio%202020.xlsx" TargetMode="External"/><Relationship Id="rId4" Type="http://schemas.openxmlformats.org/officeDocument/2006/relationships/image" Target="../media/image30.jp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F:\052018%20DISCO%20ESTERNO%20BLU\1%20LP%20Paissan%20Private\Ad%20Hoc%202014\Ad%20Hoc%20Bilancio%202020\Dati%20AdHoc%20bilancio%202020.xlsx" TargetMode="External"/><Relationship Id="rId4" Type="http://schemas.openxmlformats.org/officeDocument/2006/relationships/image" Target="../media/image30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D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9"/>
                <c:pt idx="0">
                  <c:v>PETROLIO/GAS</c:v>
                </c:pt>
                <c:pt idx="1">
                  <c:v>ISTRUZIONE - RICERCA SCIENTIFICA</c:v>
                </c:pt>
                <c:pt idx="2">
                  <c:v>ATTIVITA' TURISTICO-ALBERGHIERE</c:v>
                </c:pt>
                <c:pt idx="3">
                  <c:v>AGRICOLTURA - ALLEVAMENTI E PESCA</c:v>
                </c:pt>
                <c:pt idx="4">
                  <c:v>CREDITO - ASSICURAZIONI</c:v>
                </c:pt>
                <c:pt idx="5">
                  <c:v>PUBBLICA AMMINISTRAZIONE</c:v>
                </c:pt>
                <c:pt idx="6">
                  <c:v>SANITA - PREVIDENZA E ASSISTENZA</c:v>
                </c:pt>
                <c:pt idx="7">
                  <c:v> ENERGIA - ECOLOGIA E AMBIENTE</c:v>
                </c:pt>
                <c:pt idx="8">
                  <c:v>ARREDAMENTO - LAVORAZIONE E TRASFORM. LEGNO</c:v>
                </c:pt>
                <c:pt idx="9">
                  <c:v>CARTA - CARTOTECNICA - GRAFICA - EDITORIA</c:v>
                </c:pt>
                <c:pt idx="10">
                  <c:v>COMMERCIO INGROSSO E DETTAGLIO</c:v>
                </c:pt>
                <c:pt idx="11">
                  <c:v>MANIFATTURA PRODOTTI NON METALLO</c:v>
                </c:pt>
                <c:pt idx="12">
                  <c:v> ELETTROTECNICA - ELETTRONICA - INFORMATICA.</c:v>
                </c:pt>
                <c:pt idx="13">
                  <c:v>CHIMICA - FARMACEUTICA - MATERIE PLASTICHE</c:v>
                </c:pt>
                <c:pt idx="14">
                  <c:v>COSTRUZIONI - EDILIZIA - IMPIANTISTICA</c:v>
                </c:pt>
                <c:pt idx="15">
                  <c:v>FOOD / ALIMENTAZIONE E TRASFORM. PRODOTTI AGRICOLI</c:v>
                </c:pt>
                <c:pt idx="16">
                  <c:v>ABBIGLIAMENTO - TESSILI - PELLAME</c:v>
                </c:pt>
                <c:pt idx="17">
                  <c:v>CONSULENZA</c:v>
                </c:pt>
                <c:pt idx="18">
                  <c:v>MECCANICA - DI PRECISIONE - PRODOTTI IN METALLO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5</c:v>
                </c:pt>
                <c:pt idx="8">
                  <c:v>5</c:v>
                </c:pt>
                <c:pt idx="9">
                  <c:v>7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11</c:v>
                </c:pt>
                <c:pt idx="14">
                  <c:v>11</c:v>
                </c:pt>
                <c:pt idx="15">
                  <c:v>11</c:v>
                </c:pt>
                <c:pt idx="16">
                  <c:v>13</c:v>
                </c:pt>
                <c:pt idx="17">
                  <c:v>19</c:v>
                </c:pt>
                <c:pt idx="18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A-A344-8366-8039C769B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9798865"/>
        <c:axId val="18339269"/>
      </c:barChart>
      <c:catAx>
        <c:axId val="1979886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18339269"/>
        <c:crosses val="autoZero"/>
        <c:auto val="1"/>
        <c:lblAlgn val="ctr"/>
        <c:lblOffset val="100"/>
        <c:noMultiLvlLbl val="1"/>
      </c:catAx>
      <c:valAx>
        <c:axId val="18339269"/>
        <c:scaling>
          <c:orientation val="minMax"/>
        </c:scaling>
        <c:delete val="0"/>
        <c:axPos val="b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19798865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C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21"/>
                <c:pt idx="0">
                  <c:v>After Sales/Customer Care</c:v>
                </c:pt>
                <c:pt idx="1">
                  <c:v>Manutenzione</c:v>
                </c:pt>
                <c:pt idx="2">
                  <c:v>Ricerca e Sviluppo</c:v>
                </c:pt>
                <c:pt idx="3">
                  <c:v>Commerciale Export</c:v>
                </c:pt>
                <c:pt idx="4">
                  <c:v>Controllo di Gestione</c:v>
                </c:pt>
                <c:pt idx="5">
                  <c:v>ICT</c:v>
                </c:pt>
                <c:pt idx="6">
                  <c:v>Progettazione</c:v>
                </c:pt>
                <c:pt idx="7">
                  <c:v>Qualità</c:v>
                </c:pt>
                <c:pt idx="8">
                  <c:v>Legale</c:v>
                </c:pt>
                <c:pt idx="9">
                  <c:v>Direzione Tecnica</c:v>
                </c:pt>
                <c:pt idx="10">
                  <c:v>Direttore Operativo</c:v>
                </c:pt>
                <c:pt idx="11">
                  <c:v>Marketing</c:v>
                </c:pt>
                <c:pt idx="12">
                  <c:v>Risorse Umane</c:v>
                </c:pt>
                <c:pt idx="13">
                  <c:v>Commerciale Italia</c:v>
                </c:pt>
                <c:pt idx="14">
                  <c:v>Project Management</c:v>
                </c:pt>
                <c:pt idx="15">
                  <c:v>Consulenza</c:v>
                </c:pt>
                <c:pt idx="16">
                  <c:v>Acquisti / Logistica</c:v>
                </c:pt>
                <c:pt idx="17">
                  <c:v>Direttore di Produzione</c:v>
                </c:pt>
                <c:pt idx="18">
                  <c:v>Direzione Commerciale</c:v>
                </c:pt>
                <c:pt idx="19">
                  <c:v>Direzione Generale</c:v>
                </c:pt>
                <c:pt idx="20">
                  <c:v>Amministrazione / Controllo / Finanza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3</c:v>
                </c:pt>
                <c:pt idx="9">
                  <c:v>3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7</c:v>
                </c:pt>
                <c:pt idx="15">
                  <c:v>8</c:v>
                </c:pt>
                <c:pt idx="16">
                  <c:v>11</c:v>
                </c:pt>
                <c:pt idx="17">
                  <c:v>12</c:v>
                </c:pt>
                <c:pt idx="18">
                  <c:v>18</c:v>
                </c:pt>
                <c:pt idx="19">
                  <c:v>29</c:v>
                </c:pt>
                <c:pt idx="2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B5-4D43-A268-184115160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20568530"/>
        <c:axId val="88496336"/>
      </c:barChart>
      <c:catAx>
        <c:axId val="2056853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88496336"/>
        <c:crosses val="autoZero"/>
        <c:auto val="1"/>
        <c:lblAlgn val="ctr"/>
        <c:lblOffset val="100"/>
        <c:noMultiLvlLbl val="1"/>
      </c:catAx>
      <c:valAx>
        <c:axId val="88496336"/>
        <c:scaling>
          <c:orientation val="minMax"/>
        </c:scaling>
        <c:delete val="0"/>
        <c:axPos val="b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20568530"/>
        <c:crosses val="autoZero"/>
        <c:crossBetween val="between"/>
      </c:valAx>
      <c:spPr>
        <a:noFill/>
        <a:ln>
          <a:solidFill>
            <a:srgbClr val="B3B3B3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D</c:v>
                </c:pt>
              </c:strCache>
            </c:strRef>
          </c:tx>
          <c:spPr>
            <a:ln w="28800">
              <a:noFill/>
            </a:ln>
          </c:spPr>
          <c:marker>
            <c:symbol val="circle"/>
            <c:size val="6"/>
            <c:spPr>
              <a:solidFill>
                <a:srgbClr val="127622"/>
              </a:solidFill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0-FD5A-594C-B3AE-3B434659ED6C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01-FD5A-594C-B3AE-3B434659ED6C}"/>
              </c:ext>
            </c:extLst>
          </c:dPt>
          <c:dPt>
            <c:idx val="52"/>
            <c:bubble3D val="0"/>
            <c:extLst>
              <c:ext xmlns:c16="http://schemas.microsoft.com/office/drawing/2014/chart" uri="{C3380CC4-5D6E-409C-BE32-E72D297353CC}">
                <c16:uniqueId val="{00000002-FD5A-594C-B3AE-3B434659ED6C}"/>
              </c:ext>
            </c:extLst>
          </c:dPt>
          <c:dPt>
            <c:idx val="56"/>
            <c:bubble3D val="0"/>
            <c:extLst>
              <c:ext xmlns:c16="http://schemas.microsoft.com/office/drawing/2014/chart" uri="{C3380CC4-5D6E-409C-BE32-E72D297353CC}">
                <c16:uniqueId val="{00000003-FD5A-594C-B3AE-3B434659ED6C}"/>
              </c:ext>
            </c:extLst>
          </c:dPt>
          <c:dLbls>
            <c:dLbl>
              <c:idx val="2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5A-594C-B3AE-3B434659ED6C}"/>
                </c:ext>
              </c:extLst>
            </c:dLbl>
            <c:dLbl>
              <c:idx val="27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5A-594C-B3AE-3B434659ED6C}"/>
                </c:ext>
              </c:extLst>
            </c:dLbl>
            <c:dLbl>
              <c:idx val="52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D5A-594C-B3AE-3B434659ED6C}"/>
                </c:ext>
              </c:extLst>
            </c:dLbl>
            <c:dLbl>
              <c:idx val="56"/>
              <c:spPr/>
              <c:txPr>
                <a:bodyPr/>
                <a:lstStyle/>
                <a:p>
                  <a:pPr>
                    <a:defRPr sz="1000" b="0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5A-594C-B3AE-3B434659ED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0</c:f>
              <c:numCache>
                <c:formatCode>General</c:formatCode>
                <c:ptCount val="134"/>
                <c:pt idx="0">
                  <c:v>61.290410958904097</c:v>
                </c:pt>
                <c:pt idx="1">
                  <c:v>62.695890410958903</c:v>
                </c:pt>
                <c:pt idx="2">
                  <c:v>65.704109589041096</c:v>
                </c:pt>
                <c:pt idx="3">
                  <c:v>57.652054794520602</c:v>
                </c:pt>
                <c:pt idx="4">
                  <c:v>62.279452054794497</c:v>
                </c:pt>
                <c:pt idx="5">
                  <c:v>52.852054794520498</c:v>
                </c:pt>
                <c:pt idx="6">
                  <c:v>51.876712328767098</c:v>
                </c:pt>
                <c:pt idx="7">
                  <c:v>66.641095890410995</c:v>
                </c:pt>
                <c:pt idx="8">
                  <c:v>54.936986301369899</c:v>
                </c:pt>
                <c:pt idx="9">
                  <c:v>56.638356164383602</c:v>
                </c:pt>
                <c:pt idx="10">
                  <c:v>60.139726027397302</c:v>
                </c:pt>
                <c:pt idx="11">
                  <c:v>56.824657534246597</c:v>
                </c:pt>
                <c:pt idx="12">
                  <c:v>63.805479452054797</c:v>
                </c:pt>
                <c:pt idx="13">
                  <c:v>64.284931506849304</c:v>
                </c:pt>
                <c:pt idx="14">
                  <c:v>64.257534246575304</c:v>
                </c:pt>
                <c:pt idx="15">
                  <c:v>52.328767123287697</c:v>
                </c:pt>
                <c:pt idx="16">
                  <c:v>59.246575342465803</c:v>
                </c:pt>
                <c:pt idx="17">
                  <c:v>56.317808219178097</c:v>
                </c:pt>
                <c:pt idx="18">
                  <c:v>66.542465753424693</c:v>
                </c:pt>
                <c:pt idx="19">
                  <c:v>62.742465753424703</c:v>
                </c:pt>
                <c:pt idx="20">
                  <c:v>60.879452054794498</c:v>
                </c:pt>
                <c:pt idx="21">
                  <c:v>60.5479452054795</c:v>
                </c:pt>
                <c:pt idx="22">
                  <c:v>56.723287671232903</c:v>
                </c:pt>
                <c:pt idx="23">
                  <c:v>56.139726027397302</c:v>
                </c:pt>
                <c:pt idx="24">
                  <c:v>57.150684931506902</c:v>
                </c:pt>
                <c:pt idx="25">
                  <c:v>58.758904109588997</c:v>
                </c:pt>
                <c:pt idx="26">
                  <c:v>63.197260273972603</c:v>
                </c:pt>
                <c:pt idx="27">
                  <c:v>63.4794520547945</c:v>
                </c:pt>
                <c:pt idx="28">
                  <c:v>58.5397260273973</c:v>
                </c:pt>
                <c:pt idx="29">
                  <c:v>56.635616438356202</c:v>
                </c:pt>
                <c:pt idx="30">
                  <c:v>60.126027397260302</c:v>
                </c:pt>
                <c:pt idx="31">
                  <c:v>61.402739726027399</c:v>
                </c:pt>
                <c:pt idx="32">
                  <c:v>59.641095890411002</c:v>
                </c:pt>
                <c:pt idx="33">
                  <c:v>62.591780821917801</c:v>
                </c:pt>
                <c:pt idx="34">
                  <c:v>53.361643835616398</c:v>
                </c:pt>
                <c:pt idx="35">
                  <c:v>57.243835616438403</c:v>
                </c:pt>
                <c:pt idx="36">
                  <c:v>54.810958904109597</c:v>
                </c:pt>
                <c:pt idx="37">
                  <c:v>54.709589041095903</c:v>
                </c:pt>
                <c:pt idx="38">
                  <c:v>65.405479452054806</c:v>
                </c:pt>
                <c:pt idx="39">
                  <c:v>62.093150684931501</c:v>
                </c:pt>
                <c:pt idx="40">
                  <c:v>62.241095890411003</c:v>
                </c:pt>
                <c:pt idx="41">
                  <c:v>64.728767123287696</c:v>
                </c:pt>
                <c:pt idx="42">
                  <c:v>64.402739726027406</c:v>
                </c:pt>
                <c:pt idx="43">
                  <c:v>47.295890410958897</c:v>
                </c:pt>
                <c:pt idx="44">
                  <c:v>65.169863013698603</c:v>
                </c:pt>
                <c:pt idx="45">
                  <c:v>53.687671232876703</c:v>
                </c:pt>
                <c:pt idx="46">
                  <c:v>62.621917808219202</c:v>
                </c:pt>
                <c:pt idx="47">
                  <c:v>55.9890410958904</c:v>
                </c:pt>
                <c:pt idx="48">
                  <c:v>65.238356164383603</c:v>
                </c:pt>
                <c:pt idx="49">
                  <c:v>51.4657534246575</c:v>
                </c:pt>
                <c:pt idx="50">
                  <c:v>40.383561643835598</c:v>
                </c:pt>
                <c:pt idx="51">
                  <c:v>45.758904109588997</c:v>
                </c:pt>
                <c:pt idx="52">
                  <c:v>62.841095890410998</c:v>
                </c:pt>
                <c:pt idx="53">
                  <c:v>47.797260273972597</c:v>
                </c:pt>
                <c:pt idx="54">
                  <c:v>51.0219178082192</c:v>
                </c:pt>
                <c:pt idx="55">
                  <c:v>63.9890410958904</c:v>
                </c:pt>
                <c:pt idx="56">
                  <c:v>71.778082191780797</c:v>
                </c:pt>
                <c:pt idx="57">
                  <c:v>52.210958904109603</c:v>
                </c:pt>
                <c:pt idx="58">
                  <c:v>65.158904109589102</c:v>
                </c:pt>
                <c:pt idx="59">
                  <c:v>48.810958904109597</c:v>
                </c:pt>
                <c:pt idx="60">
                  <c:v>59.594520547945201</c:v>
                </c:pt>
                <c:pt idx="61">
                  <c:v>61.145205479452102</c:v>
                </c:pt>
                <c:pt idx="62">
                  <c:v>64.668493150684895</c:v>
                </c:pt>
                <c:pt idx="63">
                  <c:v>64.545205479452093</c:v>
                </c:pt>
                <c:pt idx="64">
                  <c:v>64.608219178082194</c:v>
                </c:pt>
                <c:pt idx="65">
                  <c:v>61.723287671232903</c:v>
                </c:pt>
                <c:pt idx="66">
                  <c:v>53.679452054794503</c:v>
                </c:pt>
                <c:pt idx="67">
                  <c:v>52.821917808219197</c:v>
                </c:pt>
                <c:pt idx="68">
                  <c:v>64.301369863013704</c:v>
                </c:pt>
                <c:pt idx="69">
                  <c:v>50.273972602739697</c:v>
                </c:pt>
                <c:pt idx="70">
                  <c:v>57.0082191780822</c:v>
                </c:pt>
                <c:pt idx="71">
                  <c:v>52.728767123287703</c:v>
                </c:pt>
                <c:pt idx="72">
                  <c:v>62.624657534246602</c:v>
                </c:pt>
                <c:pt idx="73">
                  <c:v>59.854794520547998</c:v>
                </c:pt>
                <c:pt idx="74">
                  <c:v>63.731506849315103</c:v>
                </c:pt>
                <c:pt idx="75">
                  <c:v>63.5287671232877</c:v>
                </c:pt>
                <c:pt idx="76">
                  <c:v>61.682191780821903</c:v>
                </c:pt>
                <c:pt idx="77">
                  <c:v>63.704109589041103</c:v>
                </c:pt>
                <c:pt idx="78">
                  <c:v>59.183561643835603</c:v>
                </c:pt>
                <c:pt idx="79">
                  <c:v>56.8</c:v>
                </c:pt>
                <c:pt idx="80">
                  <c:v>64.052054794520501</c:v>
                </c:pt>
                <c:pt idx="81">
                  <c:v>57.698630136986303</c:v>
                </c:pt>
                <c:pt idx="82">
                  <c:v>62.9835616438356</c:v>
                </c:pt>
                <c:pt idx="83">
                  <c:v>53.5342465753425</c:v>
                </c:pt>
                <c:pt idx="84">
                  <c:v>47.838356164383598</c:v>
                </c:pt>
                <c:pt idx="85">
                  <c:v>56.934246575342499</c:v>
                </c:pt>
                <c:pt idx="86">
                  <c:v>63.452054794520599</c:v>
                </c:pt>
                <c:pt idx="87">
                  <c:v>62.5342465753425</c:v>
                </c:pt>
                <c:pt idx="88">
                  <c:v>51.726027397260303</c:v>
                </c:pt>
                <c:pt idx="89">
                  <c:v>55.353424657534298</c:v>
                </c:pt>
                <c:pt idx="90">
                  <c:v>54</c:v>
                </c:pt>
                <c:pt idx="91">
                  <c:v>61.252054794520497</c:v>
                </c:pt>
                <c:pt idx="92">
                  <c:v>63.630136986301402</c:v>
                </c:pt>
                <c:pt idx="93">
                  <c:v>62.931506849315099</c:v>
                </c:pt>
                <c:pt idx="94">
                  <c:v>49.5205479452055</c:v>
                </c:pt>
                <c:pt idx="95">
                  <c:v>67.142465753424702</c:v>
                </c:pt>
                <c:pt idx="96">
                  <c:v>46.0383561643836</c:v>
                </c:pt>
                <c:pt idx="97">
                  <c:v>57.232876712328803</c:v>
                </c:pt>
                <c:pt idx="98">
                  <c:v>60.057534246575301</c:v>
                </c:pt>
                <c:pt idx="99">
                  <c:v>46.449315068493199</c:v>
                </c:pt>
                <c:pt idx="100">
                  <c:v>59.071232876712301</c:v>
                </c:pt>
                <c:pt idx="101">
                  <c:v>59.246575342465803</c:v>
                </c:pt>
                <c:pt idx="102">
                  <c:v>62.5369863013699</c:v>
                </c:pt>
                <c:pt idx="103">
                  <c:v>52.416438356164399</c:v>
                </c:pt>
                <c:pt idx="104">
                  <c:v>55.101369863013701</c:v>
                </c:pt>
                <c:pt idx="105">
                  <c:v>61.605479452054801</c:v>
                </c:pt>
                <c:pt idx="106">
                  <c:v>63.380821917808198</c:v>
                </c:pt>
                <c:pt idx="107">
                  <c:v>53.827397260273997</c:v>
                </c:pt>
                <c:pt idx="108">
                  <c:v>51.057534246575301</c:v>
                </c:pt>
                <c:pt idx="109">
                  <c:v>54.5068493150685</c:v>
                </c:pt>
                <c:pt idx="110">
                  <c:v>55.887671232876698</c:v>
                </c:pt>
                <c:pt idx="111">
                  <c:v>51.295890410958897</c:v>
                </c:pt>
                <c:pt idx="112">
                  <c:v>60.769863013698597</c:v>
                </c:pt>
                <c:pt idx="113">
                  <c:v>59.5205479452055</c:v>
                </c:pt>
                <c:pt idx="114">
                  <c:v>64.879452054794498</c:v>
                </c:pt>
                <c:pt idx="115">
                  <c:v>59.693150684931503</c:v>
                </c:pt>
                <c:pt idx="116">
                  <c:v>55.712328767123303</c:v>
                </c:pt>
                <c:pt idx="117">
                  <c:v>62.268493150684897</c:v>
                </c:pt>
                <c:pt idx="118">
                  <c:v>46.353424657534298</c:v>
                </c:pt>
                <c:pt idx="119">
                  <c:v>53.706849315068503</c:v>
                </c:pt>
                <c:pt idx="120">
                  <c:v>52.986301369863</c:v>
                </c:pt>
                <c:pt idx="121">
                  <c:v>59.5205479452055</c:v>
                </c:pt>
                <c:pt idx="122">
                  <c:v>55.863013698630098</c:v>
                </c:pt>
                <c:pt idx="123">
                  <c:v>53.723287671232903</c:v>
                </c:pt>
                <c:pt idx="124">
                  <c:v>49.109589041095902</c:v>
                </c:pt>
                <c:pt idx="125">
                  <c:v>53.120547945205502</c:v>
                </c:pt>
                <c:pt idx="126">
                  <c:v>59.706849315068503</c:v>
                </c:pt>
                <c:pt idx="127">
                  <c:v>57.238356164383603</c:v>
                </c:pt>
                <c:pt idx="128">
                  <c:v>52.832876712328797</c:v>
                </c:pt>
                <c:pt idx="129">
                  <c:v>56.893150684931499</c:v>
                </c:pt>
                <c:pt idx="130">
                  <c:v>57.589041095890401</c:v>
                </c:pt>
                <c:pt idx="131">
                  <c:v>47.904109589041099</c:v>
                </c:pt>
                <c:pt idx="132">
                  <c:v>58.342465753424698</c:v>
                </c:pt>
                <c:pt idx="133">
                  <c:v>58.5479452054795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5A-594C-B3AE-3B434659E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>
              <a:noFill/>
            </a:ln>
          </c:spPr>
        </c:hiLowLines>
        <c:marker val="1"/>
        <c:smooth val="0"/>
        <c:axId val="83722482"/>
        <c:axId val="23941726"/>
      </c:lineChart>
      <c:catAx>
        <c:axId val="83722482"/>
        <c:scaling>
          <c:orientation val="minMax"/>
        </c:scaling>
        <c:delete val="1"/>
        <c:axPos val="b"/>
        <c:numFmt formatCode="[$-410]dd/mm/yyyy" sourceLinked="1"/>
        <c:majorTickMark val="out"/>
        <c:minorTickMark val="none"/>
        <c:tickLblPos val="nextTo"/>
        <c:crossAx val="23941726"/>
        <c:crosses val="autoZero"/>
        <c:auto val="1"/>
        <c:lblAlgn val="ctr"/>
        <c:lblOffset val="100"/>
        <c:noMultiLvlLbl val="1"/>
      </c:catAx>
      <c:valAx>
        <c:axId val="23941726"/>
        <c:scaling>
          <c:orientation val="minMax"/>
          <c:min val="35"/>
        </c:scaling>
        <c:delete val="0"/>
        <c:axPos val="l"/>
        <c:majorGridlines>
          <c:spPr>
            <a:ln w="9360">
              <a:solidFill>
                <a:srgbClr val="B3B3B3"/>
              </a:solidFill>
              <a:round/>
            </a:ln>
          </c:spPr>
        </c:majorGridlines>
        <c:numFmt formatCode="#" sourceLinked="0"/>
        <c:majorTickMark val="out"/>
        <c:minorTickMark val="none"/>
        <c:tickLblPos val="nextTo"/>
        <c:spPr>
          <a:ln w="9360">
            <a:solidFill>
              <a:srgbClr val="B3B3B3"/>
            </a:solidFill>
            <a:round/>
          </a:ln>
        </c:spPr>
        <c:txPr>
          <a:bodyPr/>
          <a:lstStyle/>
          <a:p>
            <a:pPr>
              <a:defRPr sz="1000" b="0" strike="noStrike" spc="-1">
                <a:solidFill>
                  <a:srgbClr val="000000"/>
                </a:solidFill>
                <a:latin typeface="Arial"/>
                <a:ea typeface="DejaVu Sans"/>
              </a:defRPr>
            </a:pPr>
            <a:endParaRPr lang="it-IT"/>
          </a:p>
        </c:txPr>
        <c:crossAx val="83722482"/>
        <c:crossesAt val="1"/>
        <c:crossBetween val="midCat"/>
      </c:valAx>
      <c:spPr>
        <a:noFill/>
        <a:ln>
          <a:solidFill>
            <a:srgbClr val="004586"/>
          </a:solidFill>
        </a:ln>
      </c:spPr>
    </c:plotArea>
    <c:plotVisOnly val="1"/>
    <c:dispBlanksAs val="gap"/>
    <c:showDLblsOverMax val="1"/>
  </c:chart>
  <c:spPr>
    <a:solidFill>
      <a:srgbClr val="FFFFFF"/>
    </a:solidFill>
    <a:ln w="936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view3D>
      <c:rotX val="39"/>
      <c:rotY val="0"/>
      <c:rAngAx val="0"/>
      <c:perspective val="1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>
        <c:manualLayout>
          <c:layoutTarget val="inner"/>
          <c:xMode val="edge"/>
          <c:yMode val="edge"/>
          <c:x val="1.10080201289511E-3"/>
          <c:y val="1.19768537208989E-2"/>
          <c:w val="0.843843371599308"/>
          <c:h val="0.89960974296864504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Colonna AW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explosion val="50"/>
          <c:dPt>
            <c:idx val="0"/>
            <c:bubble3D val="0"/>
            <c:explosion val="42"/>
            <c:extLst>
              <c:ext xmlns:c16="http://schemas.microsoft.com/office/drawing/2014/chart" uri="{C3380CC4-5D6E-409C-BE32-E72D297353CC}">
                <c16:uniqueId val="{00000001-8AD2-0D4E-8B97-423FBB3215BA}"/>
              </c:ext>
            </c:extLst>
          </c:dPt>
          <c:dPt>
            <c:idx val="1"/>
            <c:bubble3D val="0"/>
            <c:spPr>
              <a:solidFill>
                <a:srgbClr val="FF42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AD2-0D4E-8B97-423FBB3215B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D2-0D4E-8B97-423FBB3215B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D2-0D4E-8B97-423FBB321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2"/>
                <c:pt idx="0">
                  <c:v>inglese</c:v>
                </c:pt>
                <c:pt idx="1">
                  <c:v>nessuna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0.92</c:v>
                </c:pt>
                <c:pt idx="1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D2-0D4E-8B97-423FBB3215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2.1775017687288699E-2"/>
          <c:y val="2.9728275490987398E-2"/>
          <c:w val="0.28645546733747301"/>
          <c:h val="0.23136938391175699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5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rgbClr val="FFFFFF"/>
    </a:solidFill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view3D>
      <c:rotX val="30"/>
      <c:rotY val="0"/>
      <c:rAngAx val="0"/>
      <c:perspective val="10"/>
    </c:view3D>
    <c:floor>
      <c:thickness val="0"/>
      <c:spPr>
        <a:solidFill>
          <a:srgbClr val="D9D9D9"/>
        </a:solidFill>
        <a:ln>
          <a:noFill/>
        </a:ln>
      </c:spPr>
    </c:floor>
    <c:sideWall>
      <c:thickness val="0"/>
      <c:spPr>
        <a:solidFill>
          <a:srgbClr val="D9D9D9"/>
        </a:solidFill>
        <a:ln>
          <a:noFill/>
        </a:ln>
      </c:spPr>
    </c:sideWall>
    <c:backWall>
      <c:thickness val="0"/>
      <c:spPr>
        <a:solidFill>
          <a:srgbClr val="D9D9D9"/>
        </a:solidFill>
        <a:ln>
          <a:noFill/>
        </a:ln>
      </c:spPr>
    </c:backWall>
    <c:plotArea>
      <c:layout/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Colonna AR</c:v>
                </c:pt>
              </c:strCache>
            </c:strRef>
          </c:tx>
          <c:spPr>
            <a:solidFill>
              <a:srgbClr val="004586"/>
            </a:solidFill>
            <a:ln>
              <a:noFill/>
            </a:ln>
          </c:spPr>
          <c:explosion val="50"/>
          <c:dPt>
            <c:idx val="0"/>
            <c:bubble3D val="0"/>
            <c:explosion val="23"/>
            <c:extLst>
              <c:ext xmlns:c16="http://schemas.microsoft.com/office/drawing/2014/chart" uri="{C3380CC4-5D6E-409C-BE32-E72D297353CC}">
                <c16:uniqueId val="{00000001-59EC-3943-97BA-D4557BEEC722}"/>
              </c:ext>
            </c:extLst>
          </c:dPt>
          <c:dPt>
            <c:idx val="1"/>
            <c:bubble3D val="0"/>
            <c:explosion val="57"/>
            <c:spPr>
              <a:solidFill>
                <a:srgbClr val="FF420E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59EC-3943-97BA-D4557BEEC722}"/>
              </c:ext>
            </c:extLst>
          </c:dPt>
          <c:dPt>
            <c:idx val="2"/>
            <c:bubble3D val="0"/>
            <c:spPr>
              <a:solidFill>
                <a:srgbClr val="FFD32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59EC-3943-97BA-D4557BEEC722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EC-3943-97BA-D4557BEEC722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EC-3943-97BA-D4557BEEC722}"/>
                </c:ext>
              </c:extLst>
            </c:dLbl>
            <c:dLbl>
              <c:idx val="2"/>
              <c:spPr/>
              <c:txPr>
                <a:bodyPr/>
                <a:lstStyle/>
                <a:p>
                  <a:pPr>
                    <a:defRPr sz="2000" b="1" strike="noStrike" spc="-1">
                      <a:solidFill>
                        <a:srgbClr val="000000"/>
                      </a:solidFill>
                      <a:latin typeface="Arial"/>
                      <a:ea typeface="DejaVu San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EC-3943-97BA-D4557BEEC7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strike="noStrike" spc="-1">
                    <a:solidFill>
                      <a:srgbClr val="000000"/>
                    </a:solidFill>
                    <a:latin typeface="Arial"/>
                    <a:ea typeface="DejaVu San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categories</c:f>
              <c:strCache>
                <c:ptCount val="3"/>
                <c:pt idx="0">
                  <c:v>tedesco</c:v>
                </c:pt>
                <c:pt idx="1">
                  <c:v>francese</c:v>
                </c:pt>
                <c:pt idx="2">
                  <c:v>spagnolo / cinese / russo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0.39</c:v>
                </c:pt>
                <c:pt idx="1">
                  <c:v>0.36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EC-3943-97BA-D4557BEEC7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2613612418346596"/>
          <c:y val="0"/>
          <c:w val="0.239797710191754"/>
          <c:h val="0.438416886543536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500" b="0" strike="noStrike" spc="-1">
              <a:solidFill>
                <a:srgbClr val="000000"/>
              </a:solidFill>
              <a:latin typeface="Arial"/>
              <a:ea typeface="DejaVu Sans"/>
            </a:defRPr>
          </a:pPr>
          <a:endParaRPr lang="it-IT"/>
        </a:p>
      </c:txPr>
    </c:legend>
    <c:plotVisOnly val="1"/>
    <c:dispBlanksAs val="zero"/>
    <c:showDLblsOverMax val="1"/>
  </c:chart>
  <c:spPr>
    <a:solidFill>
      <a:srgbClr val="FFFFFF"/>
    </a:solidFill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Patrimonio netto 2020 : </a:t>
            </a:r>
            <a:br>
              <a:rPr lang="en-US"/>
            </a:br>
            <a:r>
              <a:rPr lang="en-US"/>
              <a:t>  </a:t>
            </a:r>
            <a:r>
              <a:rPr lang="it-IT"/>
              <a:t>€  125.934 </a:t>
            </a:r>
            <a:endParaRPr lang="en-US"/>
          </a:p>
        </c:rich>
      </c:tx>
      <c:layout>
        <c:manualLayout>
          <c:xMode val="edge"/>
          <c:yMode val="edge"/>
          <c:x val="0.3162120198079062"/>
          <c:y val="1.478152249881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9210442902437647E-2"/>
          <c:y val="0.21447683432249837"/>
          <c:w val="0.89195348910563843"/>
          <c:h val="0.78430332647686929"/>
        </c:manualLayout>
      </c:layout>
      <c:pie3DChart>
        <c:varyColors val="1"/>
        <c:ser>
          <c:idx val="7"/>
          <c:order val="7"/>
          <c:tx>
            <c:strRef>
              <c:f>Dati!$I$21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BA0-491D-B1DC-C66A91601B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BA0-491D-B1DC-C66A91601B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BA0-491D-B1DC-C66A91601B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BA0-491D-B1DC-C66A91601BBA}"/>
              </c:ext>
            </c:extLst>
          </c:dPt>
          <c:dPt>
            <c:idx val="4"/>
            <c:bubble3D val="0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BA0-491D-B1DC-C66A91601BBA}"/>
              </c:ext>
            </c:extLst>
          </c:dPt>
          <c:dLbls>
            <c:dLbl>
              <c:idx val="0"/>
              <c:layout>
                <c:manualLayout>
                  <c:x val="-0.18848023238613093"/>
                  <c:y val="-0.2047964193150587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A72D5B7-98FD-4F98-BA78-D1AB582237CB}" type="VALUE">
                      <a:rPr lang="en-US" sz="1200">
                        <a:solidFill>
                          <a:schemeClr val="bg1"/>
                        </a:solidFill>
                      </a:rPr>
                      <a:pPr>
                        <a:defRPr sz="1600">
                          <a:solidFill>
                            <a:schemeClr val="accent1">
                              <a:lumMod val="75000"/>
                            </a:schemeClr>
                          </a:solidFill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901222652805"/>
                      <c:h val="7.186123151333677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BA0-491D-B1DC-C66A91601BBA}"/>
                </c:ext>
              </c:extLst>
            </c:dLbl>
            <c:dLbl>
              <c:idx val="1"/>
              <c:layout>
                <c:manualLayout>
                  <c:x val="0.1427711962970396"/>
                  <c:y val="-0.12226341923565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9F6CD6-9B3B-4A76-85B1-8E0461DA234D}" type="VALUE">
                      <a:rPr lang="en-US" sz="1200">
                        <a:solidFill>
                          <a:schemeClr val="bg1"/>
                        </a:solidFill>
                      </a:rPr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[VALORE]</a:t>
                    </a:fld>
                    <a:endParaRPr lang="it-IT"/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BA0-491D-B1DC-C66A91601BBA}"/>
                </c:ext>
              </c:extLst>
            </c:dLbl>
            <c:dLbl>
              <c:idx val="2"/>
              <c:layout>
                <c:manualLayout>
                  <c:x val="1.3240099612306135E-2"/>
                  <c:y val="-6.42158082985051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BA0-491D-B1DC-C66A91601BBA}"/>
                </c:ext>
              </c:extLst>
            </c:dLbl>
            <c:dLbl>
              <c:idx val="3"/>
              <c:layout>
                <c:manualLayout>
                  <c:x val="9.7279250389775682E-2"/>
                  <c:y val="-8.9787748195129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BA0-491D-B1DC-C66A91601BBA}"/>
                </c:ext>
              </c:extLst>
            </c:dLbl>
            <c:dLbl>
              <c:idx val="4"/>
              <c:layout>
                <c:manualLayout>
                  <c:x val="0.14491492656403046"/>
                  <c:y val="-3.8744846460789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BA0-491D-B1DC-C66A91601B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(Dati!$A$22:$A$25,Dati!$A$27)</c:f>
              <c:strCache>
                <c:ptCount val="5"/>
                <c:pt idx="0">
                  <c:v>Capitale sociale</c:v>
                </c:pt>
                <c:pt idx="1">
                  <c:v>Capitale soci  sovventori</c:v>
                </c:pt>
                <c:pt idx="2">
                  <c:v>Riserva Legale</c:v>
                </c:pt>
                <c:pt idx="3">
                  <c:v>Riserva strarordinaria</c:v>
                </c:pt>
                <c:pt idx="4">
                  <c:v>Risultato di esercizio</c:v>
                </c:pt>
              </c:strCache>
              <c:extLst/>
            </c:strRef>
          </c:cat>
          <c:val>
            <c:numRef>
              <c:f>(Dati!$I$22:$I$25,Dati!$I$27)</c:f>
              <c:numCache>
                <c:formatCode>_-"€"\ * #,##0.00_-;\-"€"\ * #,##0.00_-;_-"€"\ * "-"??_-;_-@_-</c:formatCode>
                <c:ptCount val="5"/>
                <c:pt idx="0">
                  <c:v>83000</c:v>
                </c:pt>
                <c:pt idx="1">
                  <c:v>12000</c:v>
                </c:pt>
                <c:pt idx="2">
                  <c:v>4342.71</c:v>
                </c:pt>
                <c:pt idx="3">
                  <c:v>9700.7199999999993</c:v>
                </c:pt>
                <c:pt idx="4">
                  <c:v>16891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EBA0-491D-B1DC-C66A91601B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Dati!$B$21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C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0E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0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2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>
                    <c:ext xmlns:c16="http://schemas.microsoft.com/office/drawing/2014/chart" uri="{C3380CC4-5D6E-409C-BE32-E72D297353CC}">
                      <c16:uniqueId val="{00000014-EBA0-491D-B1DC-C66A91601BBA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0.10829682122377257"/>
                        <c:y val="-6.6102026329171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EBA0-491D-B1DC-C66A91601BBA}"/>
                      </c:ext>
                    </c:extLst>
                  </c:dLbl>
                  <c:dLbl>
                    <c:idx val="1"/>
                    <c:layout>
                      <c:manualLayout>
                        <c:x val="-4.9570367136339666E-2"/>
                        <c:y val="3.130059156990049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E-EBA0-491D-B1DC-C66A91601BBA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(Dati!$B$22:$B$25,Dati!$B$27)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25500</c:v>
                      </c:pt>
                      <c:pt idx="1">
                        <c:v>12000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858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EBA0-491D-B1DC-C66A91601BBA}"/>
                  </c:ext>
                </c:extLst>
              </c15:ser>
            </c15:filteredPieSeries>
            <c15:filteredPie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Dati!$C$21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7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9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EBA0-491D-B1DC-C66A91601BB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(Dati!$C$22:$C$25,Dati!$C$27)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43000</c:v>
                      </c:pt>
                      <c:pt idx="1">
                        <c:v>12000</c:v>
                      </c:pt>
                      <c:pt idx="2">
                        <c:v>257</c:v>
                      </c:pt>
                      <c:pt idx="3">
                        <c:v>578</c:v>
                      </c:pt>
                      <c:pt idx="4">
                        <c:v>371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EBA0-491D-B1DC-C66A91601BBA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Dati!$D$21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2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4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6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EBA0-491D-B1DC-C66A91601BB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(Dati!$D$22:$D$25,Dati!$D$27)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48000</c:v>
                      </c:pt>
                      <c:pt idx="1">
                        <c:v>12000</c:v>
                      </c:pt>
                      <c:pt idx="2">
                        <c:v>369</c:v>
                      </c:pt>
                      <c:pt idx="3">
                        <c:v>823</c:v>
                      </c:pt>
                      <c:pt idx="4">
                        <c:v>-3382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EBA0-491D-B1DC-C66A91601BBA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Dati!$E$21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EBA0-491D-B1DC-C66A91601BBA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(Dati!$E$22:$E$25,Dati!$E$27)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63500</c:v>
                      </c:pt>
                      <c:pt idx="1">
                        <c:v>12000</c:v>
                      </c:pt>
                      <c:pt idx="2">
                        <c:v>369</c:v>
                      </c:pt>
                      <c:pt idx="3">
                        <c:v>823</c:v>
                      </c:pt>
                      <c:pt idx="4">
                        <c:v>3501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EBA0-491D-B1DC-C66A91601BBA}"/>
                  </c:ext>
                </c:extLst>
              </c15:ser>
            </c15:filteredPieSeries>
            <c15:filteredPi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Dati!$F$21</c15:sqref>
                        </c15:formulaRef>
                      </c:ext>
                    </c:extLst>
                    <c:strCache>
                      <c:ptCount val="1"/>
                      <c:pt idx="0">
                        <c:v>2017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8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A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C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E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0-EBA0-491D-B1DC-C66A91601BBA}"/>
                    </c:ext>
                  </c:extLst>
                </c:dPt>
                <c:dLbls>
                  <c:numFmt formatCode="0.00%" sourceLinked="0"/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(Dati!$F$22:$F$25,Dati!$F$27)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74500</c:v>
                      </c:pt>
                      <c:pt idx="1">
                        <c:v>12000</c:v>
                      </c:pt>
                      <c:pt idx="2">
                        <c:v>404</c:v>
                      </c:pt>
                      <c:pt idx="3">
                        <c:v>906</c:v>
                      </c:pt>
                      <c:pt idx="4">
                        <c:v>5389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EBA0-491D-B1DC-C66A91601BBA}"/>
                  </c:ext>
                </c:extLst>
              </c15:ser>
            </c15:filteredPieSeries>
            <c15:filteredPi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Dati!$G$21</c15:sqref>
                        </c15:formulaRef>
                      </c:ext>
                    </c:extLst>
                    <c:strCache>
                      <c:ptCount val="1"/>
                      <c:pt idx="0">
                        <c:v>2018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3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5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7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9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B-EBA0-491D-B1DC-C66A91601BBA}"/>
                    </c:ext>
                  </c:extLst>
                </c:dPt>
                <c:dLbls>
                  <c:spPr>
                    <a:solidFill>
                      <a:schemeClr val="lt1"/>
                    </a:solidFill>
                    <a:ln>
                      <a:solidFill>
                        <a:schemeClr val="dk1">
                          <a:lumMod val="25000"/>
                          <a:lumOff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ellipse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(Dati!$G$22:$G$25,Dati!$G$27)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78000</c:v>
                      </c:pt>
                      <c:pt idx="1">
                        <c:v>12000</c:v>
                      </c:pt>
                      <c:pt idx="2">
                        <c:v>2021</c:v>
                      </c:pt>
                      <c:pt idx="3">
                        <c:v>4517</c:v>
                      </c:pt>
                      <c:pt idx="4">
                        <c:v>4068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C-EBA0-491D-B1DC-C66A91601BBA}"/>
                  </c:ext>
                </c:extLst>
              </c15:ser>
            </c15:filteredPieSeries>
            <c15:filteredPi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Dati!$H$21</c15:sqref>
                        </c15:formulaRef>
                      </c:ext>
                    </c:extLst>
                    <c:strCache>
                      <c:ptCount val="1"/>
                      <c:pt idx="0">
                        <c:v>2019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2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4E-EBA0-491D-B1DC-C66A91601BBA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4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0-EBA0-491D-B1DC-C66A91601BBA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6"/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2-EBA0-491D-B1DC-C66A91601BBA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2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4-EBA0-491D-B1DC-C66A91601BBA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4">
                        <a:lumMod val="60000"/>
                      </a:schemeClr>
                    </a:solidFill>
                    <a:ln w="25400">
                      <a:solidFill>
                        <a:schemeClr val="lt1"/>
                      </a:solidFill>
                    </a:ln>
                    <a:effectLst/>
                    <a:sp3d contourW="25400">
                      <a:contourClr>
                        <a:schemeClr val="lt1"/>
                      </a:contourClr>
                    </a:sp3d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56-EBA0-491D-B1DC-C66A91601BBA}"/>
                    </c:ext>
                  </c:extLst>
                </c:dPt>
                <c:dLbls>
                  <c:dLbl>
                    <c:idx val="0"/>
                    <c:layout>
                      <c:manualLayout>
                        <c:x val="-6.48648771350646E-2"/>
                        <c:y val="-0.21309408052985951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4E-EBA0-491D-B1DC-C66A91601BBA}"/>
                      </c:ext>
                    </c:extLst>
                  </c:dLbl>
                  <c:dLbl>
                    <c:idx val="2"/>
                    <c:layout>
                      <c:manualLayout>
                        <c:x val="1.4650874115225294E-2"/>
                        <c:y val="-5.063621715561021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2-EBA0-491D-B1DC-C66A91601BBA}"/>
                      </c:ext>
                    </c:extLst>
                  </c:dLbl>
                  <c:dLbl>
                    <c:idx val="3"/>
                    <c:layout>
                      <c:manualLayout>
                        <c:x val="0.13213215712698345"/>
                        <c:y val="-4.430669001115888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1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54-EBA0-491D-B1DC-C66A91601BBA}"/>
                      </c:ext>
                    </c:extLst>
                  </c:dLbl>
                  <c:spPr>
                    <a:solidFill>
                      <a:schemeClr val="lt1"/>
                    </a:solidFill>
                    <a:ln>
                      <a:solidFill>
                        <a:schemeClr val="dk1">
                          <a:lumMod val="25000"/>
                          <a:lumOff val="75000"/>
                        </a:scheme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1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>
                      <c15:spPr xmlns:c15="http://schemas.microsoft.com/office/drawing/2012/chart">
                        <a:prstGeom prst="ellipse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(Dati!$A$22:$A$25,Dati!$A$27)</c15:sqref>
                        </c15:formulaRef>
                      </c:ext>
                    </c:extLst>
                    <c:strCache>
                      <c:ptCount val="5"/>
                      <c:pt idx="0">
                        <c:v>Capitale sociale</c:v>
                      </c:pt>
                      <c:pt idx="1">
                        <c:v>Capitale soci  sovventori</c:v>
                      </c:pt>
                      <c:pt idx="2">
                        <c:v>Riserva Legale</c:v>
                      </c:pt>
                      <c:pt idx="3">
                        <c:v>Riserva strarordinaria</c:v>
                      </c:pt>
                      <c:pt idx="4">
                        <c:v>Risultato di esercizio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(Dati!$H$22:$H$25,Dati!$H$27)</c15:sqref>
                        </c15:formulaRef>
                      </c:ext>
                    </c:extLst>
                    <c:numCache>
                      <c:formatCode>_-"€"\ * #,##0.00_-;\-"€"\ * #,##0.00_-;_-"€"\ * "-"??_-;_-@_-</c:formatCode>
                      <c:ptCount val="5"/>
                      <c:pt idx="0">
                        <c:v>79500</c:v>
                      </c:pt>
                      <c:pt idx="1">
                        <c:v>12000</c:v>
                      </c:pt>
                      <c:pt idx="2">
                        <c:v>3241</c:v>
                      </c:pt>
                      <c:pt idx="3">
                        <c:v>7240</c:v>
                      </c:pt>
                      <c:pt idx="4">
                        <c:v>3671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57-EBA0-491D-B1DC-C66A91601BBA}"/>
                  </c:ext>
                </c:extLst>
              </c15:ser>
            </c15:filteredPieSeries>
          </c:ext>
        </c:extLst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250293679561834E-2"/>
          <c:y val="0.11834936564349281"/>
          <c:w val="0.93550645489706175"/>
          <c:h val="0.114459447583457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/>
              <a:t>Composizione Ricavi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1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blipFill dpi="0" rotWithShape="1">
          <a:blip xmlns:r="http://schemas.openxmlformats.org/officeDocument/2006/relationships" r:embed="rId4">
            <a:alphaModFix amt="2000"/>
          </a:blip>
          <a:srcRect/>
          <a:stretch>
            <a:fillRect l="-43000" t="-5000"/>
          </a:stretch>
        </a:blip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4">
            <a:alphaModFix amt="2000"/>
          </a:blip>
          <a:srcRect/>
          <a:stretch>
            <a:fillRect l="-43000" t="-5000"/>
          </a:stretch>
        </a:blip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92142209482582E-2"/>
          <c:y val="7.3237241788291108E-2"/>
          <c:w val="0.93722772460354464"/>
          <c:h val="0.7826755180707014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Dati!$A$34</c:f>
              <c:strCache>
                <c:ptCount val="1"/>
                <c:pt idx="0">
                  <c:v>Valori contratti diretti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1492209960580524E-2"/>
                  <c:y val="-0.13074238346788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A6-415D-85E7-3A8AF50E0D41}"/>
                </c:ext>
              </c:extLst>
            </c:dLbl>
            <c:dLbl>
              <c:idx val="1"/>
              <c:layout>
                <c:manualLayout>
                  <c:x val="6.8306010928961547E-2"/>
                  <c:y val="-8.7866108786610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A6-415D-85E7-3A8AF50E0D41}"/>
                </c:ext>
              </c:extLst>
            </c:dLbl>
            <c:dLbl>
              <c:idx val="2"/>
              <c:layout>
                <c:manualLayout>
                  <c:x val="6.0225846925972305E-2"/>
                  <c:y val="-3.5864978902953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A6-415D-85E7-3A8AF50E0D41}"/>
                </c:ext>
              </c:extLst>
            </c:dLbl>
            <c:dLbl>
              <c:idx val="3"/>
              <c:layout>
                <c:manualLayout>
                  <c:x val="6.3989962358845673E-2"/>
                  <c:y val="-1.6877637130801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A6-415D-85E7-3A8AF50E0D41}"/>
                </c:ext>
              </c:extLst>
            </c:dLbl>
            <c:dLbl>
              <c:idx val="4"/>
              <c:layout>
                <c:manualLayout>
                  <c:x val="7.6502732240437257E-2"/>
                  <c:y val="-7.7405857740585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A6-415D-85E7-3A8AF50E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Dati!$F$33:$J$33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  <c:extLst/>
            </c:numRef>
          </c:cat>
          <c:val>
            <c:numRef>
              <c:f>Dati!$F$34:$J$34</c:f>
              <c:numCache>
                <c:formatCode>_-"€"\ * #,##0_-;\-"€"\ * #,##0_-;_-"€"\ * "-"??_-;_-@_-</c:formatCode>
                <c:ptCount val="5"/>
                <c:pt idx="0">
                  <c:v>454367</c:v>
                </c:pt>
                <c:pt idx="1">
                  <c:v>848670</c:v>
                </c:pt>
                <c:pt idx="2">
                  <c:v>763519</c:v>
                </c:pt>
                <c:pt idx="3">
                  <c:v>557376.81000000006</c:v>
                </c:pt>
                <c:pt idx="4">
                  <c:v>750000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0DA6-415D-85E7-3A8AF50E0D41}"/>
            </c:ext>
          </c:extLst>
        </c:ser>
        <c:ser>
          <c:idx val="1"/>
          <c:order val="1"/>
          <c:tx>
            <c:strRef>
              <c:f>Dati!$A$35</c:f>
              <c:strCache>
                <c:ptCount val="1"/>
                <c:pt idx="0">
                  <c:v>Valori contratti HH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3996878056491374E-2"/>
                  <c:y val="-1.4727067344430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A6-415D-85E7-3A8AF50E0D41}"/>
                </c:ext>
              </c:extLst>
            </c:dLbl>
            <c:dLbl>
              <c:idx val="1"/>
              <c:layout>
                <c:manualLayout>
                  <c:x val="6.843256725360165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A6-415D-85E7-3A8AF50E0D41}"/>
                </c:ext>
              </c:extLst>
            </c:dLbl>
            <c:dLbl>
              <c:idx val="2"/>
              <c:layout>
                <c:manualLayout>
                  <c:x val="6.6499372647427765E-2"/>
                  <c:y val="-1.26582278481012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A6-415D-85E7-3A8AF50E0D41}"/>
                </c:ext>
              </c:extLst>
            </c:dLbl>
            <c:dLbl>
              <c:idx val="3"/>
              <c:layout>
                <c:manualLayout>
                  <c:x val="6.9007150582530333E-2"/>
                  <c:y val="2.0729033505079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A6-415D-85E7-3A8AF50E0D41}"/>
                </c:ext>
              </c:extLst>
            </c:dLbl>
            <c:dLbl>
              <c:idx val="4"/>
              <c:layout>
                <c:manualLayout>
                  <c:x val="7.1017251148465202E-2"/>
                  <c:y val="-4.2196847629675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A6-415D-85E7-3A8AF50E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Dati!$F$33:$J$33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  <c:extLst/>
            </c:numRef>
          </c:cat>
          <c:val>
            <c:numRef>
              <c:f>Dati!$F$35:$J$35</c:f>
              <c:numCache>
                <c:formatCode>_-"€"\ * #,##0_-;\-"€"\ * #,##0_-;_-"€"\ * "-"??_-;_-@_-</c:formatCode>
                <c:ptCount val="5"/>
                <c:pt idx="0">
                  <c:v>123000</c:v>
                </c:pt>
                <c:pt idx="1">
                  <c:v>100000</c:v>
                </c:pt>
                <c:pt idx="2">
                  <c:v>65000</c:v>
                </c:pt>
                <c:pt idx="3">
                  <c:v>102500</c:v>
                </c:pt>
                <c:pt idx="4">
                  <c:v>50000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B-0DA6-415D-85E7-3A8AF50E0D41}"/>
            </c:ext>
          </c:extLst>
        </c:ser>
        <c:ser>
          <c:idx val="2"/>
          <c:order val="2"/>
          <c:tx>
            <c:strRef>
              <c:f>Dati!$A$36</c:f>
              <c:strCache>
                <c:ptCount val="1"/>
                <c:pt idx="0">
                  <c:v>Altri ricavi e proventi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3839397741530741E-2"/>
                  <c:y val="-2.953586497890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A6-415D-85E7-3A8AF50E0D41}"/>
                </c:ext>
              </c:extLst>
            </c:dLbl>
            <c:dLbl>
              <c:idx val="1"/>
              <c:layout>
                <c:manualLayout>
                  <c:x val="5.3952321204516894E-2"/>
                  <c:y val="-1.47679324894514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A6-415D-85E7-3A8AF50E0D41}"/>
                </c:ext>
              </c:extLst>
            </c:dLbl>
            <c:dLbl>
              <c:idx val="2"/>
              <c:layout>
                <c:manualLayout>
                  <c:x val="6.1480552070263393E-2"/>
                  <c:y val="-2.53164556962025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A6-415D-85E7-3A8AF50E0D41}"/>
                </c:ext>
              </c:extLst>
            </c:dLbl>
            <c:dLbl>
              <c:idx val="3"/>
              <c:layout>
                <c:manualLayout>
                  <c:x val="7.5250578501165561E-3"/>
                  <c:y val="-5.2677030077339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A6-415D-85E7-3A8AF50E0D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Dati!$F$33:$J$33</c:f>
              <c:numCache>
                <c:formatCode>General</c:formatCod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</c:numCache>
              <c:extLst/>
            </c:numRef>
          </c:cat>
          <c:val>
            <c:numRef>
              <c:f>Dati!$F$36:$J$36</c:f>
              <c:numCache>
                <c:formatCode>_-"€"\ * #,##0_-;\-"€"\ * #,##0_-;_-"€"\ * "-"??_-;_-@_-</c:formatCode>
                <c:ptCount val="5"/>
                <c:pt idx="0">
                  <c:v>512.46</c:v>
                </c:pt>
                <c:pt idx="1">
                  <c:v>50</c:v>
                </c:pt>
                <c:pt idx="2">
                  <c:v>49047</c:v>
                </c:pt>
                <c:pt idx="3">
                  <c:v>20230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10-0DA6-415D-85E7-3A8AF50E0D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2141713056"/>
        <c:axId val="-2141703808"/>
        <c:axId val="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Dati!$A$37</c15:sqref>
                        </c15:formulaRef>
                      </c:ext>
                    </c:extLst>
                    <c:strCache>
                      <c:ptCount val="1"/>
                      <c:pt idx="0">
                        <c:v>Totale ricavi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Dati!$F$33:$J$33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2021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Dati!$F$37:$J$37</c15:sqref>
                        </c15:formulaRef>
                      </c:ext>
                    </c:extLst>
                    <c:numCache>
                      <c:formatCode>_-"€"\ * #,##0_-;\-"€"\ * #,##0_-;_-"€"\ * "-"??_-;_-@_-</c:formatCode>
                      <c:ptCount val="5"/>
                      <c:pt idx="0">
                        <c:v>577879.46</c:v>
                      </c:pt>
                      <c:pt idx="1">
                        <c:v>948720</c:v>
                      </c:pt>
                      <c:pt idx="2">
                        <c:v>877566</c:v>
                      </c:pt>
                      <c:pt idx="3">
                        <c:v>680106.81</c:v>
                      </c:pt>
                      <c:pt idx="4">
                        <c:v>800000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1-0DA6-415D-85E7-3A8AF50E0D41}"/>
                  </c:ext>
                </c:extLst>
              </c15:ser>
            </c15:filteredBarSeries>
          </c:ext>
        </c:extLst>
      </c:bar3DChart>
      <c:catAx>
        <c:axId val="-2141713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703808"/>
        <c:crosses val="autoZero"/>
        <c:auto val="1"/>
        <c:lblAlgn val="ctr"/>
        <c:lblOffset val="100"/>
        <c:noMultiLvlLbl val="0"/>
      </c:catAx>
      <c:valAx>
        <c:axId val="-2141703808"/>
        <c:scaling>
          <c:orientation val="minMax"/>
          <c:max val="1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€&quot;\ * #,##0_-;\-&quot;€&quot;\ * #,##0_-;_-&quot;€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71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/>
              <a:t>Composizione Costi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1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0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blipFill dpi="0" rotWithShape="1">
          <a:blip xmlns:r="http://schemas.openxmlformats.org/officeDocument/2006/relationships" r:embed="rId4">
            <a:alphaModFix amt="2000"/>
          </a:blip>
          <a:srcRect/>
          <a:stretch>
            <a:fillRect t="-6000" r="1000"/>
          </a:stretch>
        </a:blipFill>
        <a:ln>
          <a:noFill/>
        </a:ln>
        <a:effectLst/>
        <a:sp3d/>
      </c:spPr>
    </c:sideWall>
    <c:backWall>
      <c:thickness val="0"/>
      <c:spPr>
        <a:blipFill dpi="0" rotWithShape="1">
          <a:blip xmlns:r="http://schemas.openxmlformats.org/officeDocument/2006/relationships" r:embed="rId4">
            <a:alphaModFix amt="2000"/>
          </a:blip>
          <a:srcRect/>
          <a:stretch>
            <a:fillRect t="-6000" r="1000"/>
          </a:stretch>
        </a:blip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035755776429591E-2"/>
          <c:y val="2.2569022226652052E-2"/>
          <c:w val="0.93722772460354464"/>
          <c:h val="0.91980879763447287"/>
        </c:manualLayout>
      </c:layout>
      <c:bar3DChart>
        <c:barDir val="col"/>
        <c:grouping val="clustered"/>
        <c:varyColors val="0"/>
        <c:ser>
          <c:idx val="4"/>
          <c:order val="4"/>
          <c:tx>
            <c:strRef>
              <c:f>Dati!$F$66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313798889892862E-3"/>
                  <c:y val="-7.806272633642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77-48AF-9831-D928C8DF7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(Dati!$A$67:$A$68,Dati!$A$70)</c:f>
              <c:strCache>
                <c:ptCount val="3"/>
                <c:pt idx="0">
                  <c:v>Costo produzione ricavi</c:v>
                </c:pt>
                <c:pt idx="1">
                  <c:v>Costi per servizi</c:v>
                </c:pt>
                <c:pt idx="2">
                  <c:v>Oneri diversi di gestione</c:v>
                </c:pt>
              </c:strCache>
              <c:extLst/>
            </c:strRef>
          </c:cat>
          <c:val>
            <c:numRef>
              <c:f>(Dati!$F$67:$F$68,Dati!$F$70)</c:f>
              <c:numCache>
                <c:formatCode>_-[$€-410]\ * #,##0.00_-;\-[$€-410]\ * #,##0.00_-;_-[$€-410]\ * "-"??_-;_-@_-</c:formatCode>
                <c:ptCount val="3"/>
                <c:pt idx="0">
                  <c:v>363846.26</c:v>
                </c:pt>
                <c:pt idx="1">
                  <c:v>56100.739999999991</c:v>
                </c:pt>
                <c:pt idx="2" formatCode="_-&quot;€&quot;\ * #,##0.00_-;\-&quot;€&quot;\ * #,##0.00_-;_-&quot;€&quot;\ * &quot;-&quot;??_-;_-@_-">
                  <c:v>7874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677-48AF-9831-D928C8DF7A6D}"/>
            </c:ext>
          </c:extLst>
        </c:ser>
        <c:ser>
          <c:idx val="5"/>
          <c:order val="5"/>
          <c:tx>
            <c:strRef>
              <c:f>Dati!$G$66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478895056150762E-3"/>
                  <c:y val="-2.1091564503804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lang="en-US"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77-48AF-9831-D928C8DF7A6D}"/>
                </c:ext>
              </c:extLst>
            </c:dLbl>
            <c:dLbl>
              <c:idx val="1"/>
              <c:layout>
                <c:manualLayout>
                  <c:x val="8.1942982094383044E-3"/>
                  <c:y val="-2.109842381483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77-48AF-9831-D928C8DF7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l">
                  <a:defRPr lang="en-US"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(Dati!$A$67:$A$68,Dati!$A$70)</c:f>
              <c:strCache>
                <c:ptCount val="3"/>
                <c:pt idx="0">
                  <c:v>Costo produzione ricavi</c:v>
                </c:pt>
                <c:pt idx="1">
                  <c:v>Costi per servizi</c:v>
                </c:pt>
                <c:pt idx="2">
                  <c:v>Oneri diversi di gestione</c:v>
                </c:pt>
              </c:strCache>
              <c:extLst/>
            </c:strRef>
          </c:cat>
          <c:val>
            <c:numRef>
              <c:f>(Dati!$G$67:$G$68,Dati!$G$70)</c:f>
              <c:numCache>
                <c:formatCode>_-[$€-410]\ * #,##0.00_-;\-[$€-410]\ * #,##0.00_-;_-[$€-410]\ * "-"??_-;_-@_-</c:formatCode>
                <c:ptCount val="3"/>
                <c:pt idx="0">
                  <c:v>735162.84000000008</c:v>
                </c:pt>
                <c:pt idx="1">
                  <c:v>70323.889999999985</c:v>
                </c:pt>
                <c:pt idx="2" formatCode="_-&quot;€&quot;\ * #,##0.00_-;\-&quot;€&quot;\ * #,##0.00_-;_-&quot;€&quot;\ * &quot;-&quot;??_-;_-@_-">
                  <c:v>11321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677-48AF-9831-D928C8DF7A6D}"/>
            </c:ext>
          </c:extLst>
        </c:ser>
        <c:ser>
          <c:idx val="6"/>
          <c:order val="6"/>
          <c:tx>
            <c:strRef>
              <c:f>Dati!$H$66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2219026211336652E-2"/>
                  <c:y val="-2.4138274300494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31626220902715"/>
                      <c:h val="5.693046280607329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677-48AF-9831-D928C8DF7A6D}"/>
                </c:ext>
              </c:extLst>
            </c:dLbl>
            <c:dLbl>
              <c:idx val="1"/>
              <c:layout>
                <c:manualLayout>
                  <c:x val="1.6393442622950821E-2"/>
                  <c:y val="-3.3755274261603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77-48AF-9831-D928C8DF7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l"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(Dati!$A$67:$A$68,Dati!$A$70)</c:f>
              <c:strCache>
                <c:ptCount val="3"/>
                <c:pt idx="0">
                  <c:v>Costo produzione ricavi</c:v>
                </c:pt>
                <c:pt idx="1">
                  <c:v>Costi per servizi</c:v>
                </c:pt>
                <c:pt idx="2">
                  <c:v>Oneri diversi di gestione</c:v>
                </c:pt>
              </c:strCache>
              <c:extLst/>
            </c:strRef>
          </c:cat>
          <c:val>
            <c:numRef>
              <c:f>(Dati!$H$67:$H$68,Dati!$H$70)</c:f>
              <c:numCache>
                <c:formatCode>_-[$€-410]\ * #,##0.00_-;\-[$€-410]\ * #,##0.00_-;_-[$€-410]\ * "-"??_-;_-@_-</c:formatCode>
                <c:ptCount val="3"/>
                <c:pt idx="0">
                  <c:v>676412.63000000012</c:v>
                </c:pt>
                <c:pt idx="1">
                  <c:v>69400.5</c:v>
                </c:pt>
                <c:pt idx="2" formatCode="_-&quot;€&quot;\ * #,##0.00_-;\-&quot;€&quot;\ * #,##0.00_-;_-&quot;€&quot;\ * &quot;-&quot;??_-;_-@_-">
                  <c:v>3841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7-8677-48AF-9831-D928C8DF7A6D}"/>
            </c:ext>
          </c:extLst>
        </c:ser>
        <c:ser>
          <c:idx val="7"/>
          <c:order val="7"/>
          <c:tx>
            <c:strRef>
              <c:f>Dati!$I$66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712528473706194"/>
                  <c:y val="-4.31951646634186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lang="en-US" sz="11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E14937-B764-4613-90A5-BAE4311FC33A}" type="VALUE">
                      <a:rPr lang="en-US" sz="1100" b="1"/>
                      <a:pPr algn="l">
                        <a:defRPr lang="en-US" sz="1100" b="1"/>
                      </a:pPr>
                      <a:t>[VALORE]</a:t>
                    </a:fld>
                    <a:endParaRPr lang="it-IT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lang="en-US"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293579907919211"/>
                      <c:h val="6.304386959656030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8677-48AF-9831-D928C8DF7A6D}"/>
                </c:ext>
              </c:extLst>
            </c:dLbl>
            <c:dLbl>
              <c:idx val="1"/>
              <c:layout>
                <c:manualLayout>
                  <c:x val="3.0022372792552387E-2"/>
                  <c:y val="-4.0034542858778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77-48AF-9831-D928C8DF7A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0">
                <a:spAutoFit/>
              </a:bodyPr>
              <a:lstStyle/>
              <a:p>
                <a:pPr algn="l">
                  <a:defRPr lang="en-US"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(Dati!$A$67:$A$68,Dati!$A$70)</c:f>
              <c:strCache>
                <c:ptCount val="3"/>
                <c:pt idx="0">
                  <c:v>Costo produzione ricavi</c:v>
                </c:pt>
                <c:pt idx="1">
                  <c:v>Costi per servizi</c:v>
                </c:pt>
                <c:pt idx="2">
                  <c:v>Oneri diversi di gestione</c:v>
                </c:pt>
              </c:strCache>
              <c:extLst/>
            </c:strRef>
          </c:cat>
          <c:val>
            <c:numRef>
              <c:f>(Dati!$I$67:$I$68,Dati!$I$70)</c:f>
              <c:numCache>
                <c:formatCode>_-[$€-410]\ * #,##0.00_-;\-[$€-410]\ * #,##0.00_-;_-[$€-410]\ * "-"??_-;_-@_-</c:formatCode>
                <c:ptCount val="3"/>
                <c:pt idx="0">
                  <c:v>477052.87</c:v>
                </c:pt>
                <c:pt idx="1">
                  <c:v>70899.14</c:v>
                </c:pt>
                <c:pt idx="2" formatCode="_-&quot;€&quot;\ * #,##0.00_-;\-&quot;€&quot;\ * #,##0.00_-;_-&quot;€&quot;\ * &quot;-&quot;??_-;_-@_-">
                  <c:v>2763.31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A-8677-48AF-9831-D928C8DF7A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box"/>
        <c:axId val="-2141714144"/>
        <c:axId val="-2141712512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Dati!$B$66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1"/>
                    <c:layout>
                      <c:manualLayout>
                        <c:x val="-1.3657163682397175E-3"/>
                        <c:y val="-1.898858143335381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B-8677-48AF-9831-D928C8DF7A6D}"/>
                      </c:ext>
                    </c:extLst>
                  </c:dLbl>
                  <c:dLbl>
                    <c:idx val="2"/>
                    <c:layout>
                      <c:manualLayout>
                        <c:x val="-6.8285818411986873E-3"/>
                        <c:y val="-3.586732048522387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8677-48AF-9831-D928C8DF7A6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(Dati!$A$67:$A$68,Dati!$A$70)</c15:sqref>
                        </c15:formulaRef>
                      </c:ext>
                    </c:extLst>
                    <c:strCache>
                      <c:ptCount val="3"/>
                      <c:pt idx="0">
                        <c:v>Costo produzione ricavi</c:v>
                      </c:pt>
                      <c:pt idx="1">
                        <c:v>Costi per servizi</c:v>
                      </c:pt>
                      <c:pt idx="2">
                        <c:v>Oneri diversi di gestione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(Dati!$B$67:$B$68,Dati!$B$70)</c15:sqref>
                        </c15:formulaRef>
                      </c:ext>
                    </c:extLst>
                    <c:numCache>
                      <c:formatCode>_-[$€-410]\ * #,##0.00_-;\-[$€-410]\ * #,##0.00_-;_-[$€-410]\ * "-"??_-;_-@_-</c:formatCode>
                      <c:ptCount val="3"/>
                      <c:pt idx="0">
                        <c:v>60139.06</c:v>
                      </c:pt>
                      <c:pt idx="1">
                        <c:v>22931.940000000002</c:v>
                      </c:pt>
                      <c:pt idx="2">
                        <c:v>913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8677-48AF-9831-D928C8DF7A6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Dati!$C$66</c15:sqref>
                        </c15:formulaRef>
                      </c:ext>
                    </c:extLst>
                    <c:strCache>
                      <c:ptCount val="1"/>
                      <c:pt idx="0">
                        <c:v>2014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1"/>
                    <c:layout>
                      <c:manualLayout>
                        <c:x val="8.1942982094383044E-3"/>
                        <c:y val="-1.6878739051870061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E-8677-48AF-9831-D928C8DF7A6D}"/>
                      </c:ext>
                    </c:extLst>
                  </c:dLbl>
                  <c:dLbl>
                    <c:idx val="2"/>
                    <c:layout>
                      <c:manualLayout>
                        <c:x val="0"/>
                        <c:y val="-3.5867320485223876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0F-8677-48AF-9831-D928C8DF7A6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000" b="1" i="0" u="none" strike="noStrike" kern="120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(Dati!$A$67:$A$68,Dati!$A$70)</c15:sqref>
                        </c15:formulaRef>
                      </c:ext>
                    </c:extLst>
                    <c:strCache>
                      <c:ptCount val="3"/>
                      <c:pt idx="0">
                        <c:v>Costo produzione ricavi</c:v>
                      </c:pt>
                      <c:pt idx="1">
                        <c:v>Costi per servizi</c:v>
                      </c:pt>
                      <c:pt idx="2">
                        <c:v>Oneri diversi di gestione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(Dati!$C$67:$C$68,Dati!$C$70)</c15:sqref>
                        </c15:formulaRef>
                      </c:ext>
                    </c:extLst>
                    <c:numCache>
                      <c:formatCode>_-[$€-410]\ * #,##0.00_-;\-[$€-410]\ * #,##0.00_-;_-[$€-410]\ * "-"??_-;_-@_-</c:formatCode>
                      <c:ptCount val="3"/>
                      <c:pt idx="0">
                        <c:v>108294</c:v>
                      </c:pt>
                      <c:pt idx="1">
                        <c:v>-108294</c:v>
                      </c:pt>
                      <c:pt idx="2">
                        <c:v>587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8677-48AF-9831-D928C8DF7A6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Dati!$D$66</c15:sqref>
                        </c15:formulaRef>
                      </c:ext>
                    </c:extLst>
                    <c:strCache>
                      <c:ptCount val="1"/>
                      <c:pt idx="0">
                        <c:v>2015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1"/>
                    <c:layout>
                      <c:manualLayout>
                        <c:x val="8.1942982094383044E-3"/>
                        <c:y val="-3.5867320485223952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1-8677-48AF-9831-D928C8DF7A6D}"/>
                      </c:ext>
                    </c:extLst>
                  </c:dLbl>
                  <c:dLbl>
                    <c:idx val="2"/>
                    <c:layout>
                      <c:manualLayout>
                        <c:x val="1.3657163682397175E-3"/>
                        <c:y val="-3.5867320485223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2-8677-48AF-9831-D928C8DF7A6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(Dati!$A$67:$A$68,Dati!$A$70)</c15:sqref>
                        </c15:formulaRef>
                      </c:ext>
                    </c:extLst>
                    <c:strCache>
                      <c:ptCount val="3"/>
                      <c:pt idx="0">
                        <c:v>Costo produzione ricavi</c:v>
                      </c:pt>
                      <c:pt idx="1">
                        <c:v>Costi per servizi</c:v>
                      </c:pt>
                      <c:pt idx="2">
                        <c:v>Oneri diversi di gestione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(Dati!$D$67:$D$68,Dati!$D$70)</c15:sqref>
                        </c15:formulaRef>
                      </c:ext>
                    </c:extLst>
                    <c:numCache>
                      <c:formatCode>_-[$€-410]\ * #,##0.00_-;\-[$€-410]\ * #,##0.00_-;_-[$€-410]\ * "-"??_-;_-@_-</c:formatCode>
                      <c:ptCount val="3"/>
                      <c:pt idx="0">
                        <c:v>107730.16</c:v>
                      </c:pt>
                      <c:pt idx="1">
                        <c:v>38015.839999999997</c:v>
                      </c:pt>
                      <c:pt idx="2">
                        <c:v>1776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8677-48AF-9831-D928C8DF7A6D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Dati!$E$66</c15:sqref>
                        </c15:formulaRef>
                      </c:ext>
                    </c:extLst>
                    <c:strCache>
                      <c:ptCount val="1"/>
                      <c:pt idx="0">
                        <c:v>2016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dLbl>
                    <c:idx val="1"/>
                    <c:layout>
                      <c:manualLayout>
                        <c:x val="5.4628654729588196E-3"/>
                        <c:y val="-2.5318108577805167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4-8677-48AF-9831-D928C8DF7A6D}"/>
                      </c:ext>
                    </c:extLst>
                  </c:dLbl>
                  <c:dLbl>
                    <c:idx val="2"/>
                    <c:layout>
                      <c:manualLayout>
                        <c:x val="2.7322404371584699E-3"/>
                        <c:y val="-2.3206751054852398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 xmlns:c15="http://schemas.microsoft.com/office/drawing/2012/chart">
                      <c:ext xmlns:c15="http://schemas.microsoft.com/office/drawing/2012/chart" uri="{CE6537A1-D6FC-4f65-9D91-7224C49458BB}"/>
                      <c:ext xmlns:c16="http://schemas.microsoft.com/office/drawing/2014/chart" uri="{C3380CC4-5D6E-409C-BE32-E72D297353CC}">
                        <c16:uniqueId val="{00000015-8677-48AF-9831-D928C8DF7A6D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5400000" spcFirstLastPara="1" vertOverflow="ellipsis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0" i="0" u="none" strike="noStrike" kern="1200" baseline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(Dati!$A$67:$A$68,Dati!$A$70)</c15:sqref>
                        </c15:formulaRef>
                      </c:ext>
                    </c:extLst>
                    <c:strCache>
                      <c:ptCount val="3"/>
                      <c:pt idx="0">
                        <c:v>Costo produzione ricavi</c:v>
                      </c:pt>
                      <c:pt idx="1">
                        <c:v>Costi per servizi</c:v>
                      </c:pt>
                      <c:pt idx="2">
                        <c:v>Oneri diversi di gestione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(Dati!$E$67:$E$68,Dati!$E$70)</c15:sqref>
                        </c15:formulaRef>
                      </c:ext>
                    </c:extLst>
                    <c:numCache>
                      <c:formatCode>_-[$€-410]\ * #,##0.00_-;\-[$€-410]\ * #,##0.00_-;_-[$€-410]\ * "-"??_-;_-@_-</c:formatCode>
                      <c:ptCount val="3"/>
                      <c:pt idx="0">
                        <c:v>443054</c:v>
                      </c:pt>
                      <c:pt idx="1">
                        <c:v>46762</c:v>
                      </c:pt>
                      <c:pt idx="2" formatCode="_-&quot;€&quot;\ * #,##0.00_-;\-&quot;€&quot;\ * #,##0.00_-;_-&quot;€&quot;\ * &quot;-&quot;??_-;_-@_-">
                        <c:v>7874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8677-48AF-9831-D928C8DF7A6D}"/>
                  </c:ext>
                </c:extLst>
              </c15:ser>
            </c15:filteredBarSeries>
          </c:ext>
        </c:extLst>
      </c:bar3DChart>
      <c:catAx>
        <c:axId val="-214171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712512"/>
        <c:crosses val="autoZero"/>
        <c:auto val="1"/>
        <c:lblAlgn val="ctr"/>
        <c:lblOffset val="100"/>
        <c:noMultiLvlLbl val="0"/>
      </c:catAx>
      <c:valAx>
        <c:axId val="-214171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[$€-410]\ * #,##0.00_-;\-[$€-410]\ * #,##0.00_-;_-[$€-410]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214171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5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23T19:44:01.920" idx="1">
    <p:pos x="5556" y="39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3FCB1-061E-4B1E-9DAA-6F5E07D62B65}" type="datetimeFigureOut">
              <a:rPr lang="en-US" smtClean="0"/>
              <a:t>5/23/21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FFA3-441C-45E0-B16E-182786FDC2FB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69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pPr>
              <a:defRPr/>
            </a:pPr>
            <a:fld id="{C88CD923-9736-4EB3-BBA2-EE8E04CC5076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pPr>
              <a:defRPr/>
            </a:pPr>
            <a:fld id="{E4635CAE-C969-4D78-9F8B-F7EC58233F7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05830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00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313BAE10-D5AE-4585-9897-1B8CB12C7BED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13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4B47E17A-AC67-4B60-8D62-A23DCDE54854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14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C382B5A6-2349-495A-80D6-F09483CE1F10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15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83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93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0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27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39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17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332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02245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362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368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058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intestazion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0F6E-47A2-446C-AF2B-FFCE45FC88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008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365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72E428D9-C44A-4259-9776-485B4E8811E2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31</a:t>
            </a:fld>
            <a:endParaRPr lang="it-IT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66524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0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EC47A519-180C-4466-9C13-8223A08D2501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32</a:t>
            </a:fld>
            <a:endParaRPr lang="it-IT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8653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F39456D0-488B-4AED-BDA0-DF36DA815E7E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6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38C99059-BF42-488C-A5F2-6748640D302E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33</a:t>
            </a:fld>
            <a:endParaRPr lang="it-IT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4044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6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98056EA9-6365-40E9-8A52-5A343B70E2E0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34</a:t>
            </a:fld>
            <a:endParaRPr lang="it-IT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1582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1B1832F5-F425-404A-9DC9-9B30341BCAD1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35</a:t>
            </a:fld>
            <a:endParaRPr lang="it-IT" sz="13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9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8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83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83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7411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0A3694-7ADF-4C4C-8010-43CA76C8C6BB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88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A6A7A554-5ADC-4BC6-881B-B17BEC8B8E46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7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6A5E895D-FF6B-4C8B-8824-E8D961912F73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8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4760" cy="4006440"/>
          </a:xfrm>
          <a:prstGeom prst="rect">
            <a:avLst/>
          </a:prstGeom>
        </p:spPr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DEA21A09-034E-4144-98EC-D8A0491AED83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9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367C64FB-FFC2-4CF3-927A-BFDBEA61FDD4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10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2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E0675E68-20A3-4602-96DE-390A806A52F6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11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3525" cy="400685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731520" y="4560480"/>
            <a:ext cx="5848200" cy="4316760"/>
          </a:xfrm>
          <a:prstGeom prst="rect">
            <a:avLst/>
          </a:prstGeom>
        </p:spPr>
        <p:txBody>
          <a:bodyPr lIns="96840" tIns="48240" rIns="96840" bIns="48240">
            <a:noAutofit/>
          </a:bodyPr>
          <a:lstStyle/>
          <a:p>
            <a:endParaRPr lang="it-IT" sz="20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4143600" y="9119520"/>
            <a:ext cx="3165840" cy="47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6840" tIns="48240" rIns="96840" bIns="48240" anchor="b">
            <a:noAutofit/>
          </a:bodyPr>
          <a:lstStyle/>
          <a:p>
            <a:pPr algn="r">
              <a:lnSpc>
                <a:spcPct val="100000"/>
              </a:lnSpc>
            </a:pPr>
            <a:fld id="{65557CDA-6125-49A4-B4B3-09483F2E8EFE}" type="slidenum">
              <a:rPr lang="it-IT" sz="1300" b="0" strike="noStrike" spc="-1">
                <a:solidFill>
                  <a:srgbClr val="000000"/>
                </a:solidFill>
                <a:latin typeface="Times New Roman"/>
              </a:rPr>
              <a:t>12</a:t>
            </a:fld>
            <a:endParaRPr lang="it-IT" sz="13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EA73-813A-46A9-8F75-4A2AD63795A5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8CEEC-DE8D-4C1B-B3C5-945CA79474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BFA75-251C-4877-9CAF-E7756A47E200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5E308-B7B7-42AE-AFD2-0353CE83EE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23E05-E80D-4B14-A35C-66B444DE2FCA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63705-4C50-4F5D-8B67-6D53CC89BC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 userDrawn="1"/>
        </p:nvSpPr>
        <p:spPr>
          <a:xfrm>
            <a:off x="0" y="6616434"/>
            <a:ext cx="9144000" cy="24762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0000">
                <a:srgbClr val="0E6252"/>
              </a:gs>
              <a:gs pos="40000">
                <a:schemeClr val="tx1">
                  <a:lumMod val="65000"/>
                  <a:lumOff val="35000"/>
                </a:schemeClr>
              </a:gs>
              <a:gs pos="100000">
                <a:srgbClr val="0E62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29"/>
          </a:p>
        </p:txBody>
      </p:sp>
    </p:spTree>
    <p:extLst>
      <p:ext uri="{BB962C8B-B14F-4D97-AF65-F5344CB8AC3E}">
        <p14:creationId xmlns:p14="http://schemas.microsoft.com/office/powerpoint/2010/main" val="56017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5640" cy="11390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720" cy="452196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58280" y="1600200"/>
            <a:ext cx="720" cy="4521960"/>
          </a:xfrm>
          <a:prstGeom prst="rect">
            <a:avLst/>
          </a:prstGeom>
        </p:spPr>
        <p:txBody>
          <a:bodyPr lIns="0" tIns="0" rIns="0" bIns="0">
            <a:normAutofit fontScale="16000"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693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3DB0-E4BE-4612-B760-794CEEF9276D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0C9CA-83C9-499F-A7E3-775C4BCA20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1CDB3-7B03-4EC5-8DE3-4CAA74700AA3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3E77B-0D49-49D0-979E-4D11012388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FEADC-A052-4974-B361-8A4C1229B9E2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C2321-5884-4653-8D5E-14367610DA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5C842-CC7E-4848-94C8-E88BB59C7738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C237B-728E-4607-9E83-E62F8DB02B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6DA2-BAFC-4869-AAA4-1AEDE1134185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1C65-A727-4E43-B42F-43FF561595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EB32-1500-42C5-8D54-08BAC24E1B8F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AD003-B276-43CF-9F30-4037D6DFC6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DA987-D494-40B8-A11D-F5F7185252B3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0B707-03CF-467C-8D8F-3B1B479F17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2023-ACC6-4540-A0C5-26BF647F41DF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F317-8304-4671-8E7E-CA3AB2BCE81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dirty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3764D-4612-47C7-94A1-E7C2F6178CA2}" type="datetimeFigureOut">
              <a:rPr lang="it-IT"/>
              <a:pPr>
                <a:defRPr/>
              </a:pPr>
              <a:t>23/05/21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10" name="Rettangolo 9"/>
          <p:cNvSpPr/>
          <p:nvPr userDrawn="1"/>
        </p:nvSpPr>
        <p:spPr>
          <a:xfrm>
            <a:off x="-36512" y="6616434"/>
            <a:ext cx="9180512" cy="24762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lumOff val="25000"/>
                </a:schemeClr>
              </a:gs>
              <a:gs pos="60000">
                <a:srgbClr val="0E6252"/>
              </a:gs>
              <a:gs pos="40000">
                <a:schemeClr val="tx1">
                  <a:lumMod val="65000"/>
                  <a:lumOff val="35000"/>
                </a:schemeClr>
              </a:gs>
              <a:gs pos="100000">
                <a:srgbClr val="0E6252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29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4624"/>
            <a:ext cx="2520280" cy="8215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industriavicentina.it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wmf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6D661-1213-6A40-AC13-1503F77E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97843"/>
            <a:ext cx="7772400" cy="1470025"/>
          </a:xfrm>
        </p:spPr>
        <p:txBody>
          <a:bodyPr/>
          <a:lstStyle/>
          <a:p>
            <a:r>
              <a:rPr lang="it-IT" sz="5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ordinaria Soci 2021</a:t>
            </a:r>
            <a:br>
              <a:rPr lang="it-IT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454456-9DAB-664E-8A41-8DBDAECE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113833"/>
            <a:ext cx="6400800" cy="1752600"/>
          </a:xfrm>
        </p:spPr>
        <p:txBody>
          <a:bodyPr/>
          <a:lstStyle/>
          <a:p>
            <a:r>
              <a:rPr lang="it-IT" sz="2000" b="1" dirty="0"/>
              <a:t>LUNEDI 24 MAGGIO 2021       ore 18,00</a:t>
            </a:r>
            <a:endParaRPr lang="it-IT" sz="2000" dirty="0"/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u="sng" dirty="0"/>
              <a:t>Ordine del giorno </a:t>
            </a:r>
          </a:p>
          <a:p>
            <a:endParaRPr lang="it-IT" sz="2000" u="sng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b="1" i="1" dirty="0"/>
              <a:t>Delibere ai sensi dell’art. 2364 del Codice Civile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493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settori aziendali </a:t>
            </a:r>
            <a:endParaRPr lang="it-IT" sz="2800" b="0" strike="noStrike" spc="-1">
              <a:latin typeface="Arial"/>
            </a:endParaRPr>
          </a:p>
        </p:txBody>
      </p:sp>
      <p:graphicFrame>
        <p:nvGraphicFramePr>
          <p:cNvPr id="106" name="Grafico 105"/>
          <p:cNvGraphicFramePr/>
          <p:nvPr/>
        </p:nvGraphicFramePr>
        <p:xfrm>
          <a:off x="340920" y="864000"/>
          <a:ext cx="8584200" cy="539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competenze presenti</a:t>
            </a:r>
            <a:endParaRPr lang="it-IT" sz="2800" b="0" strike="noStrike" spc="-1">
              <a:latin typeface="Arial"/>
            </a:endParaRPr>
          </a:p>
        </p:txBody>
      </p:sp>
      <p:graphicFrame>
        <p:nvGraphicFramePr>
          <p:cNvPr id="108" name="Grafico 107"/>
          <p:cNvGraphicFramePr/>
          <p:nvPr/>
        </p:nvGraphicFramePr>
        <p:xfrm>
          <a:off x="792000" y="936000"/>
          <a:ext cx="8349120" cy="5387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età dei soci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10" name="CustomShape 2"/>
          <p:cNvSpPr/>
          <p:nvPr/>
        </p:nvSpPr>
        <p:spPr>
          <a:xfrm>
            <a:off x="2267640" y="980640"/>
            <a:ext cx="4460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Dispersione età soci – media 58 anni</a:t>
            </a:r>
            <a:endParaRPr lang="it-IT" sz="1800" b="0" strike="noStrike" spc="-1">
              <a:latin typeface="Arial"/>
            </a:endParaRPr>
          </a:p>
        </p:txBody>
      </p:sp>
      <p:graphicFrame>
        <p:nvGraphicFramePr>
          <p:cNvPr id="111" name="Grafico 110"/>
          <p:cNvGraphicFramePr/>
          <p:nvPr/>
        </p:nvGraphicFramePr>
        <p:xfrm>
          <a:off x="288000" y="1656000"/>
          <a:ext cx="8566560" cy="460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formazione dei soci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13" name="Immagine 112"/>
          <p:cNvPicPr/>
          <p:nvPr/>
        </p:nvPicPr>
        <p:blipFill>
          <a:blip r:embed="rId3"/>
          <a:stretch/>
        </p:blipFill>
        <p:spPr>
          <a:xfrm>
            <a:off x="6048000" y="2016000"/>
            <a:ext cx="2706480" cy="862560"/>
          </a:xfrm>
          <a:prstGeom prst="rect">
            <a:avLst/>
          </a:prstGeom>
          <a:ln>
            <a:noFill/>
          </a:ln>
        </p:spPr>
      </p:pic>
      <p:pic>
        <p:nvPicPr>
          <p:cNvPr id="114" name="Immagine 113"/>
          <p:cNvPicPr/>
          <p:nvPr/>
        </p:nvPicPr>
        <p:blipFill>
          <a:blip r:embed="rId4"/>
          <a:stretch/>
        </p:blipFill>
        <p:spPr>
          <a:xfrm>
            <a:off x="389520" y="1628800"/>
            <a:ext cx="7381080" cy="4427640"/>
          </a:xfrm>
          <a:prstGeom prst="rect">
            <a:avLst/>
          </a:prstGeom>
          <a:ln>
            <a:noFill/>
          </a:ln>
        </p:spPr>
      </p:pic>
      <p:sp>
        <p:nvSpPr>
          <p:cNvPr id="115" name="CustomShape 2"/>
          <p:cNvSpPr/>
          <p:nvPr/>
        </p:nvSpPr>
        <p:spPr>
          <a:xfrm>
            <a:off x="2267640" y="980640"/>
            <a:ext cx="4460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Istruzione dei 172 soci effettivi</a:t>
            </a:r>
            <a:endParaRPr lang="it-IT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formazione dei soci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290160" y="1579320"/>
            <a:ext cx="3308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Prima lingua straniera</a:t>
            </a:r>
            <a:endParaRPr lang="it-IT" sz="1800" b="0" strike="noStrike" spc="-1">
              <a:latin typeface="Arial"/>
            </a:endParaRPr>
          </a:p>
        </p:txBody>
      </p:sp>
      <p:graphicFrame>
        <p:nvGraphicFramePr>
          <p:cNvPr id="118" name="Grafico 117"/>
          <p:cNvGraphicFramePr/>
          <p:nvPr/>
        </p:nvGraphicFramePr>
        <p:xfrm>
          <a:off x="144000" y="2939760"/>
          <a:ext cx="4578120" cy="267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9" name="CustomShape 3"/>
          <p:cNvSpPr/>
          <p:nvPr/>
        </p:nvSpPr>
        <p:spPr>
          <a:xfrm>
            <a:off x="5330160" y="1579320"/>
            <a:ext cx="3236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Seconda lingua straniera</a:t>
            </a:r>
            <a:endParaRPr lang="it-IT" sz="1800" b="0" strike="noStrike" spc="-1">
              <a:latin typeface="Arial"/>
            </a:endParaRPr>
          </a:p>
        </p:txBody>
      </p:sp>
      <p:graphicFrame>
        <p:nvGraphicFramePr>
          <p:cNvPr id="120" name="Grafico 119"/>
          <p:cNvGraphicFramePr/>
          <p:nvPr/>
        </p:nvGraphicFramePr>
        <p:xfrm>
          <a:off x="3873600" y="2630880"/>
          <a:ext cx="5123880" cy="3409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CV dei soci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1800000" y="1579320"/>
            <a:ext cx="5040000" cy="36468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I CV dei soci hanno in media 5,3 anni 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23" name="Immagine 122"/>
          <p:cNvPicPr/>
          <p:nvPr/>
        </p:nvPicPr>
        <p:blipFill>
          <a:blip r:embed="rId3"/>
          <a:stretch/>
        </p:blipFill>
        <p:spPr>
          <a:xfrm>
            <a:off x="792000" y="2160000"/>
            <a:ext cx="6912000" cy="3888000"/>
          </a:xfrm>
          <a:prstGeom prst="rect">
            <a:avLst/>
          </a:prstGeom>
          <a:ln>
            <a:noFill/>
          </a:ln>
        </p:spPr>
      </p:pic>
      <p:sp>
        <p:nvSpPr>
          <p:cNvPr id="124" name="TextShape 3"/>
          <p:cNvSpPr txBox="1"/>
          <p:nvPr/>
        </p:nvSpPr>
        <p:spPr>
          <a:xfrm>
            <a:off x="432000" y="1872000"/>
            <a:ext cx="720000" cy="3020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it-IT" sz="1500" b="0" strike="noStrike" spc="-1">
                <a:latin typeface="Arial"/>
              </a:rPr>
              <a:t>anni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51520" y="1120676"/>
            <a:ext cx="8640960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</a:t>
            </a:r>
          </a:p>
          <a:p>
            <a:pPr algn="ctr"/>
            <a:endParaRPr lang="it-IT" sz="5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Attività sul territorio </a:t>
            </a: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2020 - 2021</a:t>
            </a:r>
          </a:p>
          <a:p>
            <a:pPr algn="ctr"/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2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Carlo Perini – coordinatore area Veneto</a:t>
            </a:r>
          </a:p>
          <a:p>
            <a:pPr algn="ctr"/>
            <a:r>
              <a:rPr lang="it-IT" sz="2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Stefano </a:t>
            </a:r>
            <a:r>
              <a:rPr lang="it-IT" sz="2400" b="1" cap="none" spc="0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Fontanari</a:t>
            </a:r>
            <a:r>
              <a:rPr lang="it-IT" sz="2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– coordinatore Trentino-Alto Adige</a:t>
            </a:r>
            <a:endParaRPr lang="en-US" sz="2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7224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63688" y="1536174"/>
            <a:ext cx="521796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sz="2400" dirty="0"/>
              <a:t>RECRUTING SOCI  </a:t>
            </a:r>
          </a:p>
          <a:p>
            <a:endParaRPr lang="it-IT" sz="2400" dirty="0"/>
          </a:p>
          <a:p>
            <a:pPr marL="285750" indent="-285750">
              <a:buFont typeface="Wingdings" charset="2"/>
              <a:buChar char="Ø"/>
            </a:pPr>
            <a:r>
              <a:rPr lang="it-IT" sz="2400" dirty="0"/>
              <a:t>PROMOZIONE SUL TERRITORIO</a:t>
            </a:r>
          </a:p>
          <a:p>
            <a:pPr marL="285750" indent="-285750">
              <a:buFont typeface="Wingdings" charset="2"/>
              <a:buChar char="Ø"/>
            </a:pPr>
            <a:endParaRPr lang="it-IT" sz="2400" dirty="0"/>
          </a:p>
          <a:p>
            <a:pPr marL="285750" indent="-285750">
              <a:buFont typeface="Wingdings" charset="2"/>
              <a:buChar char="Ø"/>
            </a:pPr>
            <a:r>
              <a:rPr lang="it-IT" sz="2400" dirty="0"/>
              <a:t>COMMERCIALE</a:t>
            </a:r>
          </a:p>
          <a:p>
            <a:pPr marL="285750" indent="-285750">
              <a:buFont typeface="Wingdings" charset="2"/>
              <a:buChar char="Ø"/>
            </a:pPr>
            <a:endParaRPr lang="it-IT" sz="2400" dirty="0"/>
          </a:p>
          <a:p>
            <a:pPr marL="285750" indent="-285750">
              <a:buFont typeface="Wingdings" charset="2"/>
              <a:buChar char="Ø"/>
            </a:pPr>
            <a:r>
              <a:rPr lang="it-IT" sz="2400" dirty="0"/>
              <a:t>SOCI OPERATIVI</a:t>
            </a:r>
          </a:p>
          <a:p>
            <a:pPr marL="285750" indent="-285750">
              <a:buFont typeface="Wingdings" charset="2"/>
              <a:buChar char="Ø"/>
            </a:pPr>
            <a:endParaRPr lang="it-IT" sz="2400" dirty="0"/>
          </a:p>
          <a:p>
            <a:pPr marL="285750" indent="-285750">
              <a:buFont typeface="Wingdings" charset="2"/>
              <a:buChar char="Ø"/>
            </a:pPr>
            <a:r>
              <a:rPr lang="it-IT" sz="2400" dirty="0"/>
              <a:t>GESTIONE PROGETTI</a:t>
            </a:r>
          </a:p>
          <a:p>
            <a:pPr marL="285750" indent="-285750">
              <a:buFont typeface="Wingdings" charset="2"/>
              <a:buChar char="Ø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85047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667670"/>
            <a:ext cx="829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RECRUTING SOCI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1619672" y="1882088"/>
            <a:ext cx="61309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u="sng" dirty="0"/>
              <a:t>Ogni giovedì sportello ADHOC c/o </a:t>
            </a:r>
            <a:r>
              <a:rPr lang="it-IT" u="sng" dirty="0" err="1"/>
              <a:t>Federmanager</a:t>
            </a:r>
            <a:r>
              <a:rPr lang="it-IT" u="sng" dirty="0"/>
              <a:t> Vicenza</a:t>
            </a:r>
          </a:p>
          <a:p>
            <a:endParaRPr lang="it-IT" u="sng" dirty="0"/>
          </a:p>
          <a:p>
            <a:r>
              <a:rPr lang="it-IT" u="sng" dirty="0"/>
              <a:t>Ogni lunedì sportello ADHOC c/o </a:t>
            </a:r>
            <a:r>
              <a:rPr lang="it-IT" u="sng" dirty="0" err="1"/>
              <a:t>Federmanager</a:t>
            </a:r>
            <a:r>
              <a:rPr lang="it-IT" u="sng" dirty="0"/>
              <a:t> Trento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007836" y="3356992"/>
            <a:ext cx="512832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dirty="0"/>
              <a:t>Informazioni a Manager interessati al TM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Presentazione cooperativa ADHOC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Colloqui per analisi background professionale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Supporto ai soci ADHOC</a:t>
            </a:r>
          </a:p>
        </p:txBody>
      </p:sp>
    </p:spTree>
    <p:extLst>
      <p:ext uri="{BB962C8B-B14F-4D97-AF65-F5344CB8AC3E}">
        <p14:creationId xmlns:p14="http://schemas.microsoft.com/office/powerpoint/2010/main" val="3546321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3037" y="1326302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859766" y="803082"/>
            <a:ext cx="575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PROMOZIONE SUL TERRITORIO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03648" y="1490025"/>
            <a:ext cx="6752682" cy="4334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b="1" i="1" dirty="0"/>
              <a:t>INCONTRI CON ASSOCIAZIONI DI CATEGORIA-SOCIETA’</a:t>
            </a:r>
          </a:p>
          <a:p>
            <a:pPr marL="285750" indent="-285750">
              <a:buFont typeface="Wingdings" charset="2"/>
              <a:buChar char="Ø"/>
            </a:pPr>
            <a:endParaRPr lang="it-IT" i="1" dirty="0"/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APINDUSTRIA VICENZA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CONFINDUSTRIA VICENZA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CONFINDUSTRIA TRENTO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VENETO SVILUPPO – TRENTINO SVILUPPO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COMMERCIALISTI VR-VI-TN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FM PD, VI, VR, TV, TN e </a:t>
            </a:r>
            <a:r>
              <a:rPr lang="it-IT" sz="1600" dirty="0" err="1"/>
              <a:t>Manageritalia</a:t>
            </a:r>
            <a:r>
              <a:rPr lang="it-IT" sz="1600" dirty="0"/>
              <a:t> TAA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SOCIETA’ OUTPLACEMENT (  INTOO )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CLUB DEGLI INVESTITORI –TN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sz="1600" dirty="0"/>
              <a:t>FONDAZIONE CARITRO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60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6D661-1213-6A40-AC13-1503F77E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97843"/>
            <a:ext cx="7772400" cy="1470025"/>
          </a:xfrm>
        </p:spPr>
        <p:txBody>
          <a:bodyPr/>
          <a:lstStyle/>
          <a:p>
            <a:r>
              <a:rPr lang="it-IT" sz="5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straordinaria Soci 2021</a:t>
            </a:r>
            <a:br>
              <a:rPr lang="it-IT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454456-9DAB-664E-8A41-8DBDAECE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55698"/>
            <a:ext cx="6400800" cy="1752600"/>
          </a:xfrm>
        </p:spPr>
        <p:txBody>
          <a:bodyPr/>
          <a:lstStyle/>
          <a:p>
            <a:r>
              <a:rPr lang="it-IT" sz="2000" b="1" dirty="0"/>
              <a:t>LUNEDI 24 MAGGIO 2021       ore 19,00</a:t>
            </a:r>
            <a:endParaRPr lang="it-IT" sz="2000" dirty="0"/>
          </a:p>
          <a:p>
            <a:endParaRPr lang="it-IT" sz="2000" dirty="0"/>
          </a:p>
          <a:p>
            <a:r>
              <a:rPr lang="it-IT" sz="2000" u="sng" dirty="0"/>
              <a:t>Ordine del giorno </a:t>
            </a:r>
          </a:p>
          <a:p>
            <a:endParaRPr lang="it-IT" sz="2000" u="sng" dirty="0"/>
          </a:p>
          <a:p>
            <a:pPr algn="l"/>
            <a:r>
              <a:rPr lang="it-IT" sz="1400" b="1" i="1" u="sng" dirty="0"/>
              <a:t>Proposta di modifiche statutarie</a:t>
            </a:r>
            <a:r>
              <a:rPr lang="it-IT" sz="1400" b="1" i="1" dirty="0"/>
              <a:t> articoli 10 (recesso), 12 (delibere di recesso ed esclusione), 29 (voto), 31 (consiglio d'amministrazione) e 32 (organo amministrativo);</a:t>
            </a:r>
            <a:endParaRPr lang="it-IT" sz="1400" dirty="0"/>
          </a:p>
          <a:p>
            <a:pPr algn="l"/>
            <a:r>
              <a:rPr lang="it-IT" sz="1400" b="1" i="1" u="sng" dirty="0"/>
              <a:t>Proposte di modifiche regolamentari  </a:t>
            </a:r>
            <a:r>
              <a:rPr lang="it-IT" sz="1400" b="1" i="1" dirty="0"/>
              <a:t>articoli 1 (Tipologie di soci lavoratori), 9 (Corresponsione delle remunerazioni), 18 (risoluzione del rapporto di lavoro),20 (Esercizio dei diritti sindacali), 28 (risoluzione dei </a:t>
            </a:r>
            <a:r>
              <a:rPr lang="it-IT" sz="1400" b="1" i="1" dirty="0" err="1"/>
              <a:t>raporti</a:t>
            </a:r>
            <a:r>
              <a:rPr lang="it-IT" sz="1400" b="1" i="1" dirty="0"/>
              <a:t> di lavoro)</a:t>
            </a:r>
            <a:endParaRPr lang="it-IT" sz="1400" dirty="0"/>
          </a:p>
          <a:p>
            <a:pPr algn="l"/>
            <a:r>
              <a:rPr lang="it-IT" sz="1400" b="1" i="1" dirty="0"/>
              <a:t>delibere inerenti e conseguenti;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3047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3037" y="1326302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714469" y="1340303"/>
            <a:ext cx="4359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SOCI OPERATIVI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043608" y="1986634"/>
            <a:ext cx="7711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COMUNICAZIONE  ( Andrea </a:t>
            </a:r>
            <a:r>
              <a:rPr lang="it-IT" dirty="0" err="1"/>
              <a:t>Jonoch</a:t>
            </a:r>
            <a:r>
              <a:rPr lang="it-IT" dirty="0"/>
              <a:t>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SEZIONE START UP-UNIVERSITA’ (  Mancini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AMMINISTRAZIONE E BILANCI ( Luca </a:t>
            </a:r>
            <a:r>
              <a:rPr lang="it-IT" dirty="0" err="1"/>
              <a:t>Paissan</a:t>
            </a:r>
            <a:r>
              <a:rPr lang="it-IT" dirty="0"/>
              <a:t>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DATA BASE SOCI ( Franco Torelli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COORDINAZIONE AREA TRIVENETO ( Carlo Perini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COORDINAZIONE AREA TRENTINO A.A. ( Stefano </a:t>
            </a:r>
            <a:r>
              <a:rPr lang="it-IT" dirty="0" err="1"/>
              <a:t>Fontanari</a:t>
            </a:r>
            <a:r>
              <a:rPr lang="it-IT" dirty="0"/>
              <a:t> )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25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43037" y="1326302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387747" y="1157687"/>
            <a:ext cx="4368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GESTIONE PROGETTI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79274" y="2172688"/>
            <a:ext cx="433336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it-IT" dirty="0"/>
              <a:t>ATTIVITA’ DI SCOUTING</a:t>
            </a:r>
          </a:p>
          <a:p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PRIMO CONTATTO CON L’AZIENDA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INDIVIDUAZIONE DEI MANAGER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PRESENTAZIONE / COLLOQUI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DEFINIZIONE CONTRATTO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GESTIONE RAPPORTO/VERIFICA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  <a:p>
            <a:pPr marL="285750" indent="-285750">
              <a:buFont typeface="Wingdings" charset="2"/>
              <a:buChar char="Ø"/>
            </a:pPr>
            <a:r>
              <a:rPr lang="it-IT" dirty="0"/>
              <a:t>GESTIONE AMMINISTRATIVA</a:t>
            </a:r>
          </a:p>
          <a:p>
            <a:pPr marL="285750" indent="-285750"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3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359905" y="959876"/>
            <a:ext cx="6784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COMMERCIALE/GESTIONE PROGETTI</a:t>
            </a:r>
          </a:p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547664" y="2825553"/>
            <a:ext cx="6408712" cy="2118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52 INTERESSAMENTI  PRELIMINARI             </a:t>
            </a:r>
            <a:r>
              <a:rPr lang="it-IT" sz="1400" dirty="0"/>
              <a:t>( 49 )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41 PROGETTI NEGOZIATI                               </a:t>
            </a:r>
            <a:r>
              <a:rPr lang="it-IT" sz="1400" dirty="0"/>
              <a:t>( 38 )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26 PROGETTI CONFERMATI-RINNOVI           </a:t>
            </a:r>
            <a:r>
              <a:rPr lang="it-IT" sz="1400" dirty="0"/>
              <a:t>( 24 )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62 CV PRESENTATI                                          </a:t>
            </a:r>
            <a:r>
              <a:rPr lang="it-IT" sz="1400" dirty="0"/>
              <a:t>( 77 )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18 SOCI COINVOLTI                                         </a:t>
            </a:r>
            <a:r>
              <a:rPr lang="it-IT" sz="1400" dirty="0"/>
              <a:t>( 22 )</a:t>
            </a:r>
          </a:p>
        </p:txBody>
      </p:sp>
    </p:spTree>
    <p:extLst>
      <p:ext uri="{BB962C8B-B14F-4D97-AF65-F5344CB8AC3E}">
        <p14:creationId xmlns:p14="http://schemas.microsoft.com/office/powerpoint/2010/main" val="1703413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242932" y="959876"/>
            <a:ext cx="4658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TIPOLOGIA DI INCARICHI </a:t>
            </a:r>
          </a:p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2020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242932" y="2276872"/>
            <a:ext cx="4427366" cy="4195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AMMINISTRAZIONE E FINANZA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COMMERCIALE ITALIA-EXPORT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DIREZIONE GENERALE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ACQUISTI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RISORSE UMANE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OPERATION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CO. GE.</a:t>
            </a:r>
          </a:p>
          <a:p>
            <a:pPr marL="742950" lvl="1" indent="-285750">
              <a:lnSpc>
                <a:spcPct val="150000"/>
              </a:lnSpc>
              <a:buFont typeface="Wingdings" charset="2"/>
              <a:buChar char="ü"/>
            </a:pPr>
            <a:r>
              <a:rPr lang="it-IT" dirty="0"/>
              <a:t>PROJECT MANAGEMENT</a:t>
            </a:r>
          </a:p>
          <a:p>
            <a:pPr lvl="1">
              <a:lnSpc>
                <a:spcPct val="150000"/>
              </a:lnSpc>
            </a:pPr>
            <a:endParaRPr lang="it-IT" dirty="0"/>
          </a:p>
          <a:p>
            <a:pPr lvl="1">
              <a:lnSpc>
                <a:spcPct val="150000"/>
              </a:lnSpc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137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1547664" y="947137"/>
            <a:ext cx="6784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COMMERCIALE/GESTIONE PROGETTI</a:t>
            </a:r>
          </a:p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GEN-MAG 2021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19672" y="2576329"/>
            <a:ext cx="6336704" cy="294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33  INTERESSAMENTI PRELIMINARI                    </a:t>
            </a:r>
            <a:r>
              <a:rPr lang="it-IT" sz="1400" dirty="0"/>
              <a:t>( 26 )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25  PROGETTI NEGOZIATI                                     </a:t>
            </a:r>
            <a:r>
              <a:rPr lang="it-IT" sz="1400" dirty="0"/>
              <a:t>( 24 )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16  PROGETTI CONFERMATI                                  </a:t>
            </a:r>
            <a:r>
              <a:rPr lang="it-IT" sz="1400" dirty="0"/>
              <a:t>(17 )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36  CV PRESENTATI                                                 </a:t>
            </a:r>
            <a:r>
              <a:rPr lang="it-IT" sz="1400" dirty="0"/>
              <a:t>(21)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16  MANAGER COINVOLTI                                      </a:t>
            </a:r>
            <a:r>
              <a:rPr lang="it-IT" sz="1400" dirty="0"/>
              <a:t>(12)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r>
              <a:rPr lang="it-IT" dirty="0"/>
              <a:t>  6  PROGETTI IN TRATTATIVA…		 </a:t>
            </a:r>
            <a:r>
              <a:rPr lang="it-IT" sz="1400" dirty="0"/>
              <a:t>( 2)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8476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619673" y="1916832"/>
            <a:ext cx="6173485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</a:t>
            </a:r>
          </a:p>
          <a:p>
            <a:pPr algn="ctr"/>
            <a:endParaRPr lang="it-IT" sz="5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Comunicazione </a:t>
            </a:r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it-IT" sz="4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28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Andrea </a:t>
            </a:r>
            <a:r>
              <a:rPr lang="it-IT" sz="2800" b="1" cap="none" spc="0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Jonoch</a:t>
            </a:r>
            <a:endParaRPr lang="it-IT" sz="28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86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0" y="721615"/>
            <a:ext cx="95478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Rinnovato il banner sul web-magazine di Confindustria VI</a:t>
            </a:r>
            <a:endParaRPr lang="it-IT" sz="28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568379" cy="526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969672" y="2204864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www.industriavicentina.it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399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23528" y="188640"/>
            <a:ext cx="4002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Pubblicazioni ADHOC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99528B-88CD-4CFB-80E3-5B12E0189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2" y="692696"/>
            <a:ext cx="4510098" cy="2492118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547497D-5405-40E0-9B08-CD9E95A2A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7" y="764704"/>
            <a:ext cx="4176463" cy="53407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6EAAF457-3755-4A78-AB26-E313089617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576" y="2162000"/>
            <a:ext cx="3466682" cy="439177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D36C449-8C94-44CF-996A-4B0906B62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" y="1988840"/>
            <a:ext cx="4028590" cy="461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5004048" y="1772816"/>
            <a:ext cx="3816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Webinar</a:t>
            </a:r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ADHOC per imprenditori e manager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08"/>
            <a:ext cx="4574624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0A13244-C182-47AC-A26D-3EB9B51C3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32431"/>
            <a:ext cx="4610244" cy="64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0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23081" y="1113765"/>
            <a:ext cx="8297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000" b="1" i="1" dirty="0"/>
          </a:p>
          <a:p>
            <a:pPr algn="ctr"/>
            <a:endParaRPr lang="it-IT" sz="1600" b="1" i="1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206852" y="128245"/>
            <a:ext cx="1556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600" b="1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Linkedin</a:t>
            </a:r>
            <a:endParaRPr lang="it-IT" sz="28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25EA2A2-1F5B-4F4A-887B-D240EA8E1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" y="2420888"/>
            <a:ext cx="6789381" cy="413660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BCD641-7605-4B61-8C03-35DC1633618D}"/>
              </a:ext>
            </a:extLst>
          </p:cNvPr>
          <p:cNvSpPr txBox="1"/>
          <p:nvPr/>
        </p:nvSpPr>
        <p:spPr>
          <a:xfrm>
            <a:off x="179512" y="776317"/>
            <a:ext cx="851066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6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Attivata la collaborazione con consulente esperto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6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ADHOC maggiormente attiva nel social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26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Collaborazione soci</a:t>
            </a:r>
          </a:p>
        </p:txBody>
      </p:sp>
    </p:spTree>
    <p:extLst>
      <p:ext uri="{BB962C8B-B14F-4D97-AF65-F5344CB8AC3E}">
        <p14:creationId xmlns:p14="http://schemas.microsoft.com/office/powerpoint/2010/main" val="195495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8EDEDA-1A9D-0B4D-9364-60C23859C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143000"/>
          </a:xfrm>
        </p:spPr>
        <p:txBody>
          <a:bodyPr/>
          <a:lstStyle/>
          <a:p>
            <a:r>
              <a:rPr lang="it-IT" sz="3600" dirty="0">
                <a:solidFill>
                  <a:srgbClr val="145239"/>
                </a:solidFill>
              </a:rPr>
              <a:t>Consiglio di Amministrazione 2019-2021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51BE4A-A659-4046-AD2E-3F018A69A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2332037"/>
            <a:ext cx="8229600" cy="4525963"/>
          </a:xfrm>
        </p:spPr>
        <p:txBody>
          <a:bodyPr/>
          <a:lstStyle/>
          <a:p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Fontanari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Stefano –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presidente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Perini Carlo –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vicepresidente</a:t>
            </a:r>
          </a:p>
          <a:p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Paissan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Luca –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consigliere</a:t>
            </a:r>
          </a:p>
          <a:p>
            <a:r>
              <a:rPr lang="it-IT" sz="2400" dirty="0" err="1">
                <a:solidFill>
                  <a:schemeClr val="bg1">
                    <a:lumMod val="50000"/>
                  </a:schemeClr>
                </a:solidFill>
              </a:rPr>
              <a:t>Jonoch</a:t>
            </a:r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 Andrea –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consigliere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Torelli Franco –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consigliere</a:t>
            </a:r>
          </a:p>
          <a:p>
            <a:r>
              <a:rPr lang="it-IT" sz="2400" dirty="0">
                <a:solidFill>
                  <a:schemeClr val="bg1">
                    <a:lumMod val="50000"/>
                  </a:schemeClr>
                </a:solidFill>
              </a:rPr>
              <a:t>Mancini Marino - </a:t>
            </a:r>
            <a:r>
              <a:rPr lang="it-IT" sz="2400" i="1" dirty="0">
                <a:solidFill>
                  <a:schemeClr val="bg1">
                    <a:lumMod val="50000"/>
                  </a:schemeClr>
                </a:solidFill>
              </a:rPr>
              <a:t>consigliere</a:t>
            </a:r>
          </a:p>
        </p:txBody>
      </p:sp>
    </p:spTree>
    <p:extLst>
      <p:ext uri="{BB962C8B-B14F-4D97-AF65-F5344CB8AC3E}">
        <p14:creationId xmlns:p14="http://schemas.microsoft.com/office/powerpoint/2010/main" val="1648539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359568" y="1700808"/>
            <a:ext cx="6386685" cy="51398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 </a:t>
            </a:r>
            <a:b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sz="20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Start up</a:t>
            </a:r>
          </a:p>
          <a:p>
            <a:pPr algn="ctr"/>
            <a:r>
              <a:rPr lang="it-IT" sz="4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&amp;</a:t>
            </a:r>
          </a:p>
          <a:p>
            <a:pPr algn="ctr"/>
            <a:r>
              <a:rPr lang="it-IT" sz="4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Nuovi Progetti </a:t>
            </a:r>
          </a:p>
          <a:p>
            <a:pPr algn="ctr"/>
            <a:r>
              <a:rPr lang="it-IT" sz="28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Marino Mancini</a:t>
            </a: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490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1658585" y="1536901"/>
            <a:ext cx="5826829" cy="47075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600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</a:t>
            </a:r>
          </a:p>
          <a:p>
            <a:pPr algn="ctr">
              <a:lnSpc>
                <a:spcPct val="100000"/>
              </a:lnSpc>
            </a:pPr>
            <a:endParaRPr lang="it-IT" sz="60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400" b="0" strike="noStrike" spc="-1" dirty="0">
                <a:solidFill>
                  <a:srgbClr val="145239"/>
                </a:solidFill>
                <a:latin typeface="Arial"/>
              </a:rPr>
              <a:t>Franco Torelli</a:t>
            </a:r>
          </a:p>
          <a:p>
            <a:pPr algn="ctr">
              <a:lnSpc>
                <a:spcPct val="100000"/>
              </a:lnSpc>
            </a:pPr>
            <a:endParaRPr lang="it-IT" sz="2400" b="0" strike="noStrike" spc="-1" dirty="0">
              <a:solidFill>
                <a:srgbClr val="145239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4400" strike="noStrike" spc="-1" dirty="0">
                <a:solidFill>
                  <a:srgbClr val="145239"/>
                </a:solidFill>
                <a:latin typeface="Arial"/>
                <a:ea typeface="DejaVu Sans"/>
              </a:rPr>
              <a:t>Partnership </a:t>
            </a:r>
            <a:endParaRPr lang="it-IT" sz="4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4400" strike="noStrike" spc="-1" dirty="0">
                <a:solidFill>
                  <a:srgbClr val="145239"/>
                </a:solidFill>
                <a:latin typeface="Arial"/>
                <a:ea typeface="DejaVu Sans"/>
              </a:rPr>
              <a:t>Fondazione CARITRO</a:t>
            </a:r>
            <a:endParaRPr lang="it-IT" sz="440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4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274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27" name="Immagine 126"/>
          <p:cNvPicPr/>
          <p:nvPr/>
        </p:nvPicPr>
        <p:blipFill>
          <a:blip r:embed="rId3"/>
          <a:stretch/>
        </p:blipFill>
        <p:spPr>
          <a:xfrm>
            <a:off x="360000" y="180000"/>
            <a:ext cx="2591640" cy="70056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432000" y="1512000"/>
            <a:ext cx="7559640" cy="467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Arial"/>
              </a:rPr>
              <a:t>ACCOMPAGNAMI – Iniziativa di Tutoraggio e Mentoring a favore di imprese sociali nel Trentino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Durata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:	12 mesi con 1 incontro al mese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Obiettivo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: dare competenze manageriali per rendere autosostenibili le imprese sociali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Manager Adhoc inseriti 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:  2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Progetti avviati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: 3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29" name="Immagine 97"/>
          <p:cNvPicPr/>
          <p:nvPr/>
        </p:nvPicPr>
        <p:blipFill>
          <a:blip r:embed="rId4"/>
          <a:stretch/>
        </p:blipFill>
        <p:spPr>
          <a:xfrm>
            <a:off x="3915720" y="3888000"/>
            <a:ext cx="979920" cy="978480"/>
          </a:xfrm>
          <a:prstGeom prst="rect">
            <a:avLst/>
          </a:prstGeom>
          <a:ln>
            <a:noFill/>
          </a:ln>
        </p:spPr>
      </p:pic>
      <p:pic>
        <p:nvPicPr>
          <p:cNvPr id="130" name="Immagine 95"/>
          <p:cNvPicPr/>
          <p:nvPr/>
        </p:nvPicPr>
        <p:blipFill>
          <a:blip r:embed="rId5"/>
          <a:stretch/>
        </p:blipFill>
        <p:spPr>
          <a:xfrm>
            <a:off x="3552120" y="4536000"/>
            <a:ext cx="6018120" cy="2210400"/>
          </a:xfrm>
          <a:prstGeom prst="rect">
            <a:avLst/>
          </a:prstGeom>
          <a:ln>
            <a:noFill/>
          </a:ln>
        </p:spPr>
      </p:pic>
      <p:pic>
        <p:nvPicPr>
          <p:cNvPr id="131" name="Immagine 100"/>
          <p:cNvPicPr/>
          <p:nvPr/>
        </p:nvPicPr>
        <p:blipFill>
          <a:blip r:embed="rId6"/>
          <a:stretch/>
        </p:blipFill>
        <p:spPr>
          <a:xfrm>
            <a:off x="7560000" y="4896000"/>
            <a:ext cx="1070640" cy="438480"/>
          </a:xfrm>
          <a:prstGeom prst="rect">
            <a:avLst/>
          </a:prstGeom>
          <a:ln>
            <a:noFill/>
          </a:ln>
        </p:spPr>
      </p:pic>
      <p:pic>
        <p:nvPicPr>
          <p:cNvPr id="132" name="Immagine 2"/>
          <p:cNvPicPr/>
          <p:nvPr/>
        </p:nvPicPr>
        <p:blipFill>
          <a:blip r:embed="rId7"/>
          <a:stretch/>
        </p:blipFill>
        <p:spPr>
          <a:xfrm>
            <a:off x="5636520" y="4951800"/>
            <a:ext cx="1275120" cy="333720"/>
          </a:xfrm>
          <a:prstGeom prst="rect">
            <a:avLst/>
          </a:prstGeom>
          <a:ln>
            <a:noFill/>
          </a:ln>
        </p:spPr>
      </p:pic>
      <p:pic>
        <p:nvPicPr>
          <p:cNvPr id="133" name="Immagine 96"/>
          <p:cNvPicPr/>
          <p:nvPr/>
        </p:nvPicPr>
        <p:blipFill>
          <a:blip r:embed="rId8"/>
          <a:stretch/>
        </p:blipFill>
        <p:spPr>
          <a:xfrm>
            <a:off x="5616000" y="4176000"/>
            <a:ext cx="1369080" cy="311760"/>
          </a:xfrm>
          <a:prstGeom prst="rect">
            <a:avLst/>
          </a:prstGeom>
          <a:ln>
            <a:noFill/>
          </a:ln>
        </p:spPr>
      </p:pic>
      <p:pic>
        <p:nvPicPr>
          <p:cNvPr id="134" name="Immagine 98"/>
          <p:cNvPicPr/>
          <p:nvPr/>
        </p:nvPicPr>
        <p:blipFill>
          <a:blip r:embed="rId9"/>
          <a:stretch/>
        </p:blipFill>
        <p:spPr>
          <a:xfrm>
            <a:off x="7333920" y="4060440"/>
            <a:ext cx="1665720" cy="378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1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36" name="Immagine 135"/>
          <p:cNvPicPr/>
          <p:nvPr/>
        </p:nvPicPr>
        <p:blipFill>
          <a:blip r:embed="rId3"/>
          <a:stretch/>
        </p:blipFill>
        <p:spPr>
          <a:xfrm>
            <a:off x="360000" y="180000"/>
            <a:ext cx="2591640" cy="700560"/>
          </a:xfrm>
          <a:prstGeom prst="rect">
            <a:avLst/>
          </a:prstGeom>
          <a:ln>
            <a:noFill/>
          </a:ln>
        </p:spPr>
      </p:pic>
      <p:sp>
        <p:nvSpPr>
          <p:cNvPr id="137" name="CustomShape 2"/>
          <p:cNvSpPr/>
          <p:nvPr/>
        </p:nvSpPr>
        <p:spPr>
          <a:xfrm>
            <a:off x="432000" y="1944000"/>
            <a:ext cx="7559640" cy="32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00000"/>
                </a:solidFill>
                <a:latin typeface="Arial"/>
              </a:rPr>
              <a:t>FOUNDATION OPEN FACTORY  – dare risposte ai bisogni delle PMI e Corporate grazie all’innovazione delle startup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Durata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:	12 mesi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0000"/>
                </a:solidFill>
                <a:latin typeface="Arial"/>
              </a:rPr>
              <a:t>Obiettivo</a:t>
            </a:r>
            <a:r>
              <a:rPr lang="it-IT" sz="1800" b="0" strike="noStrike" spc="-1">
                <a:solidFill>
                  <a:srgbClr val="000000"/>
                </a:solidFill>
                <a:latin typeface="Arial"/>
              </a:rPr>
              <a:t> : raccogliere i bisogni di PMI e grandi corporate e proporre soluzioni attingendo all’innovazione delle migliori startup italiane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69A2E"/>
                </a:solidFill>
                <a:latin typeface="Arial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38" name="Immagine 137"/>
          <p:cNvPicPr/>
          <p:nvPr/>
        </p:nvPicPr>
        <p:blipFill>
          <a:blip r:embed="rId4"/>
          <a:srcRect l="47117" t="35633" r="18900" b="59113"/>
          <a:stretch/>
        </p:blipFill>
        <p:spPr>
          <a:xfrm>
            <a:off x="1380240" y="1008000"/>
            <a:ext cx="5819400" cy="504000"/>
          </a:xfrm>
          <a:prstGeom prst="rect">
            <a:avLst/>
          </a:prstGeom>
          <a:ln>
            <a:noFill/>
          </a:ln>
        </p:spPr>
      </p:pic>
      <p:pic>
        <p:nvPicPr>
          <p:cNvPr id="139" name="Immagine 138"/>
          <p:cNvPicPr/>
          <p:nvPr/>
        </p:nvPicPr>
        <p:blipFill>
          <a:blip r:embed="rId5"/>
          <a:srcRect l="10621" t="80961" r="15750" b="10635"/>
          <a:stretch/>
        </p:blipFill>
        <p:spPr>
          <a:xfrm>
            <a:off x="72360" y="5976360"/>
            <a:ext cx="8976960" cy="575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3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41" name="Immagine 140"/>
          <p:cNvPicPr/>
          <p:nvPr/>
        </p:nvPicPr>
        <p:blipFill>
          <a:blip r:embed="rId3"/>
          <a:stretch/>
        </p:blipFill>
        <p:spPr>
          <a:xfrm>
            <a:off x="360000" y="180000"/>
            <a:ext cx="2591640" cy="700560"/>
          </a:xfrm>
          <a:prstGeom prst="rect">
            <a:avLst/>
          </a:prstGeom>
          <a:ln>
            <a:noFill/>
          </a:ln>
        </p:spPr>
      </p:pic>
      <p:sp>
        <p:nvSpPr>
          <p:cNvPr id="142" name="CustomShape 2"/>
          <p:cNvSpPr/>
          <p:nvPr/>
        </p:nvSpPr>
        <p:spPr>
          <a:xfrm>
            <a:off x="432000" y="1944000"/>
            <a:ext cx="755964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69A2E"/>
                </a:solidFill>
                <a:latin typeface="Arial"/>
              </a:rPr>
              <a:t>FOUNDATION OPEN FACTORY  – dare risposte ai bisogni delle PMI e Corporate grazie all’innovazione delle startup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69A2E"/>
                </a:solidFill>
                <a:latin typeface="Arial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43" name="Immagine 142"/>
          <p:cNvPicPr/>
          <p:nvPr/>
        </p:nvPicPr>
        <p:blipFill>
          <a:blip r:embed="rId4"/>
          <a:srcRect l="47117" t="35633" r="18900" b="59113"/>
          <a:stretch/>
        </p:blipFill>
        <p:spPr>
          <a:xfrm>
            <a:off x="1380240" y="1008000"/>
            <a:ext cx="5819400" cy="504000"/>
          </a:xfrm>
          <a:prstGeom prst="rect">
            <a:avLst/>
          </a:prstGeom>
          <a:ln>
            <a:noFill/>
          </a:ln>
        </p:spPr>
      </p:pic>
      <p:pic>
        <p:nvPicPr>
          <p:cNvPr id="144" name="Immagine 143"/>
          <p:cNvPicPr/>
          <p:nvPr/>
        </p:nvPicPr>
        <p:blipFill>
          <a:blip r:embed="rId5"/>
          <a:srcRect l="10621" t="80961" r="15750" b="10635"/>
          <a:stretch/>
        </p:blipFill>
        <p:spPr>
          <a:xfrm>
            <a:off x="72360" y="5976360"/>
            <a:ext cx="8976960" cy="575280"/>
          </a:xfrm>
          <a:prstGeom prst="rect">
            <a:avLst/>
          </a:prstGeom>
          <a:ln>
            <a:noFill/>
          </a:ln>
        </p:spPr>
      </p:pic>
      <p:pic>
        <p:nvPicPr>
          <p:cNvPr id="145" name="Immagine 144"/>
          <p:cNvPicPr/>
          <p:nvPr/>
        </p:nvPicPr>
        <p:blipFill>
          <a:blip r:embed="rId6"/>
          <a:srcRect l="17964" t="33438" r="22630" b="19249"/>
          <a:stretch/>
        </p:blipFill>
        <p:spPr>
          <a:xfrm>
            <a:off x="432000" y="2736000"/>
            <a:ext cx="8063280" cy="2966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72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47" name="Immagine 146"/>
          <p:cNvPicPr/>
          <p:nvPr/>
        </p:nvPicPr>
        <p:blipFill>
          <a:blip r:embed="rId3"/>
          <a:stretch/>
        </p:blipFill>
        <p:spPr>
          <a:xfrm>
            <a:off x="360000" y="180000"/>
            <a:ext cx="2591640" cy="700560"/>
          </a:xfrm>
          <a:prstGeom prst="rect">
            <a:avLst/>
          </a:prstGeom>
          <a:ln>
            <a:noFill/>
          </a:ln>
        </p:spPr>
      </p:pic>
      <p:sp>
        <p:nvSpPr>
          <p:cNvPr id="148" name="CustomShape 2"/>
          <p:cNvSpPr/>
          <p:nvPr/>
        </p:nvSpPr>
        <p:spPr>
          <a:xfrm>
            <a:off x="432000" y="1944000"/>
            <a:ext cx="7559640" cy="264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000" b="1" strike="noStrike" spc="-1">
                <a:solidFill>
                  <a:srgbClr val="069A2E"/>
                </a:solidFill>
                <a:latin typeface="Arial"/>
              </a:rPr>
              <a:t>FOUNDATION OPEN FACTORY  – dare risposte ai bisogni delle PMI e Corporate grazie all’innovazione delle startup</a:t>
            </a: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>
                <a:solidFill>
                  <a:srgbClr val="069A2E"/>
                </a:solidFill>
                <a:latin typeface="Arial"/>
              </a:rPr>
              <a:t> </a:t>
            </a: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latin typeface="Arial"/>
            </a:endParaRPr>
          </a:p>
        </p:txBody>
      </p:sp>
      <p:pic>
        <p:nvPicPr>
          <p:cNvPr id="149" name="Immagine 148"/>
          <p:cNvPicPr/>
          <p:nvPr/>
        </p:nvPicPr>
        <p:blipFill>
          <a:blip r:embed="rId4"/>
          <a:srcRect l="47117" t="35633" r="18900" b="59113"/>
          <a:stretch/>
        </p:blipFill>
        <p:spPr>
          <a:xfrm>
            <a:off x="1380240" y="1008000"/>
            <a:ext cx="5819400" cy="504000"/>
          </a:xfrm>
          <a:prstGeom prst="rect">
            <a:avLst/>
          </a:prstGeom>
          <a:ln>
            <a:noFill/>
          </a:ln>
        </p:spPr>
      </p:pic>
      <p:pic>
        <p:nvPicPr>
          <p:cNvPr id="150" name="Immagine 149"/>
          <p:cNvPicPr/>
          <p:nvPr/>
        </p:nvPicPr>
        <p:blipFill>
          <a:blip r:embed="rId5"/>
          <a:srcRect l="10621" t="80961" r="15750" b="10635"/>
          <a:stretch/>
        </p:blipFill>
        <p:spPr>
          <a:xfrm>
            <a:off x="72360" y="5976360"/>
            <a:ext cx="8976960" cy="575280"/>
          </a:xfrm>
          <a:prstGeom prst="rect">
            <a:avLst/>
          </a:prstGeom>
          <a:ln>
            <a:noFill/>
          </a:ln>
        </p:spPr>
      </p:pic>
      <p:pic>
        <p:nvPicPr>
          <p:cNvPr id="151" name="Immagine 150"/>
          <p:cNvPicPr/>
          <p:nvPr/>
        </p:nvPicPr>
        <p:blipFill>
          <a:blip r:embed="rId6"/>
          <a:srcRect l="8935" t="36992" r="14176" b="18205"/>
          <a:stretch/>
        </p:blipFill>
        <p:spPr>
          <a:xfrm>
            <a:off x="288000" y="2880000"/>
            <a:ext cx="8568360" cy="2807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9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03648" y="1700808"/>
            <a:ext cx="6298519" cy="33547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Soci </a:t>
            </a:r>
            <a:b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it-IT" sz="2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24 maggio 2021</a:t>
            </a:r>
            <a:br>
              <a:rPr lang="it-IT" sz="2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sz="20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Bilancio 2020</a:t>
            </a:r>
          </a:p>
          <a:p>
            <a:pPr algn="ctr"/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2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Luca </a:t>
            </a:r>
            <a:r>
              <a:rPr lang="it-IT" sz="2400" b="1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Paissan</a:t>
            </a:r>
            <a:endParaRPr lang="en-US" sz="2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6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/>
          <p:cNvSpPr>
            <a:spLocks noGrp="1"/>
          </p:cNvSpPr>
          <p:nvPr>
            <p:ph type="title"/>
          </p:nvPr>
        </p:nvSpPr>
        <p:spPr>
          <a:xfrm>
            <a:off x="244963" y="188640"/>
            <a:ext cx="8229600" cy="446739"/>
          </a:xfrm>
        </p:spPr>
        <p:txBody>
          <a:bodyPr/>
          <a:lstStyle/>
          <a:p>
            <a:pPr algn="l"/>
            <a:r>
              <a:rPr lang="it-IT" sz="1600" b="1" dirty="0">
                <a:solidFill>
                  <a:schemeClr val="accent3">
                    <a:lumMod val="75000"/>
                  </a:schemeClr>
                </a:solidFill>
              </a:rPr>
              <a:t>Bilancio 2020</a:t>
            </a:r>
            <a:endParaRPr lang="en-US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2825" y="3329484"/>
            <a:ext cx="598349" cy="199031"/>
          </a:xfrm>
          <a:prstGeom prst="rect">
            <a:avLst/>
          </a:prstGeom>
        </p:spPr>
      </p:pic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5C423E69-22C4-438D-B5EE-3D40049601F1}"/>
              </a:ext>
            </a:extLst>
          </p:cNvPr>
          <p:cNvGraphicFramePr>
            <a:graphicFrameLocks noGrp="1"/>
          </p:cNvGraphicFramePr>
          <p:nvPr/>
        </p:nvGraphicFramePr>
        <p:xfrm>
          <a:off x="1338263" y="566737"/>
          <a:ext cx="6467474" cy="5724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13858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co 8" descr="Fatturato generato € 248.032&#10;">
            <a:extLst>
              <a:ext uri="{FF2B5EF4-FFF2-40B4-BE49-F238E27FC236}">
                <a16:creationId xmlns:a16="http://schemas.microsoft.com/office/drawing/2014/main" id="{E57C89B3-6A2A-4F09-AD6D-5E617ED30D05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626032"/>
          <a:ext cx="8640960" cy="5605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6624736" cy="288032"/>
          </a:xfrm>
        </p:spPr>
        <p:txBody>
          <a:bodyPr/>
          <a:lstStyle/>
          <a:p>
            <a:pPr algn="l"/>
            <a:br>
              <a:rPr lang="en-US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1800" dirty="0"/>
          </a:p>
        </p:txBody>
      </p:sp>
      <p:sp>
        <p:nvSpPr>
          <p:cNvPr id="7" name="Titolo 3"/>
          <p:cNvSpPr txBox="1">
            <a:spLocks/>
          </p:cNvSpPr>
          <p:nvPr/>
        </p:nvSpPr>
        <p:spPr bwMode="auto">
          <a:xfrm>
            <a:off x="324961" y="226541"/>
            <a:ext cx="8229600" cy="44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it-IT" sz="1600" b="1" dirty="0">
                <a:solidFill>
                  <a:srgbClr val="9BBB59">
                    <a:lumMod val="75000"/>
                  </a:srgbClr>
                </a:solidFill>
              </a:rPr>
              <a:t>Bilancio 2020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915816" y="845567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948k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4499992" y="1184121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878k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208610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577k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4AC266-FF5E-429F-87BC-0C7516C6BD5A}"/>
              </a:ext>
            </a:extLst>
          </p:cNvPr>
          <p:cNvSpPr txBox="1"/>
          <p:nvPr/>
        </p:nvSpPr>
        <p:spPr>
          <a:xfrm>
            <a:off x="6228184" y="1713245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rgbClr val="00B050"/>
                </a:solidFill>
              </a:rPr>
              <a:t>680k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129D23-EA69-644C-AF83-DD16410C5679}"/>
              </a:ext>
            </a:extLst>
          </p:cNvPr>
          <p:cNvSpPr txBox="1"/>
          <p:nvPr/>
        </p:nvSpPr>
        <p:spPr>
          <a:xfrm>
            <a:off x="7754878" y="3645024"/>
            <a:ext cx="10390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00" b="1" i="1" dirty="0">
                <a:solidFill>
                  <a:srgbClr val="FF0000"/>
                </a:solidFill>
              </a:rPr>
              <a:t>€ 560.000 </a:t>
            </a:r>
          </a:p>
          <a:p>
            <a:r>
              <a:rPr lang="it-IT" sz="1100" b="1" i="1" dirty="0">
                <a:solidFill>
                  <a:srgbClr val="FF0000"/>
                </a:solidFill>
              </a:rPr>
              <a:t>al 20.05.2021</a:t>
            </a:r>
          </a:p>
        </p:txBody>
      </p:sp>
    </p:spTree>
    <p:extLst>
      <p:ext uri="{BB962C8B-B14F-4D97-AF65-F5344CB8AC3E}">
        <p14:creationId xmlns:p14="http://schemas.microsoft.com/office/powerpoint/2010/main" val="31398658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sellaDiTesto 10"/>
          <p:cNvSpPr txBox="1"/>
          <p:nvPr/>
        </p:nvSpPr>
        <p:spPr>
          <a:xfrm>
            <a:off x="6731560" y="4968162"/>
            <a:ext cx="194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  </a:t>
            </a:r>
            <a:endParaRPr lang="en-US" sz="1100" dirty="0"/>
          </a:p>
        </p:txBody>
      </p:sp>
      <p:sp>
        <p:nvSpPr>
          <p:cNvPr id="7" name="Titolo 3"/>
          <p:cNvSpPr>
            <a:spLocks noGrp="1"/>
          </p:cNvSpPr>
          <p:nvPr>
            <p:ph type="title"/>
          </p:nvPr>
        </p:nvSpPr>
        <p:spPr>
          <a:xfrm>
            <a:off x="244963" y="188640"/>
            <a:ext cx="8229600" cy="446739"/>
          </a:xfrm>
        </p:spPr>
        <p:txBody>
          <a:bodyPr/>
          <a:lstStyle/>
          <a:p>
            <a:pPr algn="l"/>
            <a:r>
              <a:rPr lang="it-IT" sz="1600" b="1" dirty="0">
                <a:solidFill>
                  <a:srgbClr val="9BBB59">
                    <a:lumMod val="75000"/>
                  </a:srgbClr>
                </a:solidFill>
              </a:rPr>
              <a:t>Bilancio 2020</a:t>
            </a:r>
            <a:endParaRPr lang="en-US" dirty="0"/>
          </a:p>
        </p:txBody>
      </p:sp>
      <p:graphicFrame>
        <p:nvGraphicFramePr>
          <p:cNvPr id="8" name="Grafico 7" descr="Fatturato generato € 248.032&#10;">
            <a:extLst>
              <a:ext uri="{FF2B5EF4-FFF2-40B4-BE49-F238E27FC236}">
                <a16:creationId xmlns:a16="http://schemas.microsoft.com/office/drawing/2014/main" id="{49A22850-B529-49C2-A3C5-680DFA53ABB4}"/>
              </a:ext>
            </a:extLst>
          </p:cNvPr>
          <p:cNvGraphicFramePr>
            <a:graphicFrameLocks noGrp="1"/>
          </p:cNvGraphicFramePr>
          <p:nvPr/>
        </p:nvGraphicFramePr>
        <p:xfrm>
          <a:off x="-81196" y="415352"/>
          <a:ext cx="9306393" cy="602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886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53436" y="1772816"/>
            <a:ext cx="6837128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</a:t>
            </a:r>
          </a:p>
          <a:p>
            <a:pPr algn="ctr"/>
            <a:endParaRPr lang="it-IT" sz="5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Relazione del Presidente</a:t>
            </a:r>
          </a:p>
          <a:p>
            <a:pPr algn="ctr"/>
            <a:endParaRPr lang="it-IT" sz="4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28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Stefano </a:t>
            </a:r>
            <a:r>
              <a:rPr lang="it-IT" sz="2800" b="1" cap="none" spc="0" dirty="0" err="1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Fontanari</a:t>
            </a:r>
            <a:endParaRPr lang="it-IT" sz="28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474886-20AA-744B-B0F0-A94E9C4EFCC6}"/>
              </a:ext>
            </a:extLst>
          </p:cNvPr>
          <p:cNvSpPr txBox="1"/>
          <p:nvPr/>
        </p:nvSpPr>
        <p:spPr>
          <a:xfrm>
            <a:off x="5893855" y="640081"/>
            <a:ext cx="2770084" cy="379348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i="1" dirty="0" err="1">
                <a:latin typeface="+mj-lt"/>
                <a:ea typeface="+mj-ea"/>
                <a:cs typeface="+mj-cs"/>
              </a:rPr>
              <a:t>Grazie</a:t>
            </a:r>
            <a:r>
              <a:rPr lang="en-US" sz="3600" i="1" dirty="0">
                <a:latin typeface="+mj-lt"/>
                <a:ea typeface="+mj-ea"/>
                <a:cs typeface="+mj-cs"/>
              </a:rPr>
              <a:t> per </a:t>
            </a:r>
            <a:r>
              <a:rPr lang="en-US" sz="3600" i="1" dirty="0" err="1">
                <a:latin typeface="+mj-lt"/>
                <a:ea typeface="+mj-ea"/>
                <a:cs typeface="+mj-cs"/>
              </a:rPr>
              <a:t>l’attenzione</a:t>
            </a:r>
            <a:r>
              <a:rPr lang="en-US" sz="3600" i="1" dirty="0">
                <a:latin typeface="+mj-lt"/>
                <a:ea typeface="+mj-ea"/>
                <a:cs typeface="+mj-cs"/>
              </a:rPr>
              <a:t>…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674555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481" y="640091"/>
            <a:ext cx="4699590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persona, edificio, abbigliamento, donna&#10;&#10;Descrizione generata automaticamente">
            <a:extLst>
              <a:ext uri="{FF2B5EF4-FFF2-40B4-BE49-F238E27FC236}">
                <a16:creationId xmlns:a16="http://schemas.microsoft.com/office/drawing/2014/main" id="{AADBFC38-080D-1E45-AF19-789F04D8BA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0670"/>
          <a:stretch/>
        </p:blipFill>
        <p:spPr>
          <a:xfrm>
            <a:off x="611855" y="804672"/>
            <a:ext cx="4450842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01635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86D661-1213-6A40-AC13-1503F77E4C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97843"/>
            <a:ext cx="7772400" cy="1470025"/>
          </a:xfrm>
        </p:spPr>
        <p:txBody>
          <a:bodyPr/>
          <a:lstStyle/>
          <a:p>
            <a:r>
              <a:rPr lang="it-IT" sz="5400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straordinaria Soci 2021</a:t>
            </a:r>
            <a:br>
              <a:rPr lang="it-IT" b="1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9454456-9DAB-664E-8A41-8DBDAECED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855698"/>
            <a:ext cx="6400800" cy="1752600"/>
          </a:xfrm>
        </p:spPr>
        <p:txBody>
          <a:bodyPr/>
          <a:lstStyle/>
          <a:p>
            <a:r>
              <a:rPr lang="it-IT" sz="2000" b="1" dirty="0"/>
              <a:t>LUNEDI 24 MAGGIO 2021       ore 19,00</a:t>
            </a:r>
            <a:endParaRPr lang="it-IT" sz="2000" dirty="0"/>
          </a:p>
          <a:p>
            <a:endParaRPr lang="it-IT" sz="2000" dirty="0"/>
          </a:p>
          <a:p>
            <a:r>
              <a:rPr lang="it-IT" sz="2000" u="sng" dirty="0"/>
              <a:t>Ordine del giorno </a:t>
            </a:r>
          </a:p>
          <a:p>
            <a:endParaRPr lang="it-IT" sz="2000" u="sng" dirty="0"/>
          </a:p>
          <a:p>
            <a:pPr algn="l"/>
            <a:r>
              <a:rPr lang="it-IT" sz="1400" b="1" i="1" u="sng" dirty="0"/>
              <a:t>Proposta di modifiche statutarie</a:t>
            </a:r>
            <a:r>
              <a:rPr lang="it-IT" sz="1400" b="1" i="1" dirty="0"/>
              <a:t> articoli 10 (recesso), 12 (delibere di recesso ed esclusione), 29 (voto), 31 (consiglio d'amministrazione) e 32 (organo amministrativo);</a:t>
            </a:r>
            <a:endParaRPr lang="it-IT" sz="1400" dirty="0"/>
          </a:p>
          <a:p>
            <a:pPr algn="l"/>
            <a:r>
              <a:rPr lang="it-IT" sz="1400" b="1" i="1" u="sng" dirty="0"/>
              <a:t>Proposte di modifiche regolamentari  </a:t>
            </a:r>
            <a:r>
              <a:rPr lang="it-IT" sz="1400" b="1" i="1" dirty="0"/>
              <a:t>articoli 1 (Tipologie di soci lavoratori), 9 (Corresponsione delle remunerazioni), 18 (risoluzione del rapporto di lavoro),20 (Esercizio dei diritti sindacali), 28 (risoluzione dei </a:t>
            </a:r>
            <a:r>
              <a:rPr lang="it-IT" sz="1400" b="1" i="1" dirty="0" err="1"/>
              <a:t>raporti</a:t>
            </a:r>
            <a:r>
              <a:rPr lang="it-IT" sz="1400" b="1" i="1" dirty="0"/>
              <a:t> di lavoro)</a:t>
            </a:r>
            <a:endParaRPr lang="it-IT" sz="1400" dirty="0"/>
          </a:p>
          <a:p>
            <a:pPr algn="l"/>
            <a:r>
              <a:rPr lang="it-IT" sz="1400" b="1" i="1" dirty="0"/>
              <a:t>delibere inerenti e conseguenti;</a:t>
            </a:r>
            <a:endParaRPr lang="it-IT" sz="1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2328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8D6D9DA-89B3-7C48-B907-3EBE3C2AA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35092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567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FBBAABC-A1AF-D845-9CC7-72206E5DE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-243409"/>
            <a:ext cx="5184576" cy="73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290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81FA9E5-F32A-3745-BD1D-1999895D4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0"/>
            <a:ext cx="5231417" cy="74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849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9D2F6E8-F7BD-4A4D-AA00-D95A9EFF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387424"/>
            <a:ext cx="5879489" cy="83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418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DC96FA13-F95E-1041-9313-1E2C38617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171400"/>
            <a:ext cx="5591457" cy="79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7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3C13B47-EE07-844B-99E9-9B8A57345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48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485257" y="1772816"/>
            <a:ext cx="6173485" cy="43088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it-IT" sz="60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Assemblea 2021</a:t>
            </a:r>
          </a:p>
          <a:p>
            <a:pPr algn="ctr"/>
            <a:endParaRPr lang="it-IT" sz="5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44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situazione associati</a:t>
            </a:r>
          </a:p>
          <a:p>
            <a:pPr algn="ctr"/>
            <a:endParaRPr lang="it-IT" sz="4400" b="1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it-IT" sz="2800" b="1" cap="none" spc="0" dirty="0">
                <a:ln>
                  <a:prstDash val="solid"/>
                </a:ln>
                <a:solidFill>
                  <a:srgbClr val="145239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Franco Torelli</a:t>
            </a:r>
          </a:p>
          <a:p>
            <a:pPr algn="ctr"/>
            <a:endParaRPr lang="it-IT" sz="4400" b="1" cap="none" spc="0" dirty="0">
              <a:ln>
                <a:prstDash val="solid"/>
              </a:ln>
              <a:solidFill>
                <a:srgbClr val="145239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111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323640" y="-171360"/>
            <a:ext cx="822564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crescita associati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2555640" y="957960"/>
            <a:ext cx="4460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251 soci e interessati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91" name="Immagine 90"/>
          <p:cNvPicPr/>
          <p:nvPr/>
        </p:nvPicPr>
        <p:blipFill>
          <a:blip r:embed="rId3"/>
          <a:srcRect l="24732" t="31097" r="19293" b="19034"/>
          <a:stretch/>
        </p:blipFill>
        <p:spPr>
          <a:xfrm>
            <a:off x="144720" y="1656000"/>
            <a:ext cx="8766000" cy="439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395640" y="-171360"/>
            <a:ext cx="822564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dettaglio associati 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2267640" y="980640"/>
            <a:ext cx="4460400" cy="36396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dettaglio dei 251 soci e interessati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2520360" y="2083320"/>
            <a:ext cx="2012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0070C0"/>
                </a:solidFill>
                <a:latin typeface="Arial"/>
                <a:ea typeface="DejaVu Sans"/>
              </a:rPr>
              <a:t>172 soci effettivi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95" name="Immagine 94"/>
          <p:cNvPicPr/>
          <p:nvPr/>
        </p:nvPicPr>
        <p:blipFill>
          <a:blip r:embed="rId3"/>
          <a:srcRect l="1967" t="48761" r="50802" b="13433"/>
          <a:stretch/>
        </p:blipFill>
        <p:spPr>
          <a:xfrm>
            <a:off x="504000" y="2592000"/>
            <a:ext cx="7518600" cy="3382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distribuzione provinciale</a:t>
            </a:r>
            <a:endParaRPr lang="it-IT" sz="2800" b="0" strike="noStrike" spc="-1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6084000" y="908640"/>
            <a:ext cx="1652400" cy="788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3"/>
          <p:cNvSpPr/>
          <p:nvPr/>
        </p:nvSpPr>
        <p:spPr>
          <a:xfrm>
            <a:off x="6026040" y="1016640"/>
            <a:ext cx="1638360" cy="64404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0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1656000" y="1003320"/>
            <a:ext cx="5400000" cy="36468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distribuzione per provincia dei 172 soci effettivi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00" name="Immagine 99"/>
          <p:cNvPicPr/>
          <p:nvPr/>
        </p:nvPicPr>
        <p:blipFill>
          <a:blip r:embed="rId3"/>
          <a:srcRect l="48431" t="42583" r="5914" b="11202"/>
          <a:stretch/>
        </p:blipFill>
        <p:spPr>
          <a:xfrm>
            <a:off x="765000" y="1980360"/>
            <a:ext cx="7463160" cy="4246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95640" y="-171360"/>
            <a:ext cx="8744400" cy="11390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it-IT" sz="4000" b="0" strike="noStrike" spc="-1">
                <a:solidFill>
                  <a:srgbClr val="000000"/>
                </a:solidFill>
                <a:latin typeface="Calibri"/>
                <a:ea typeface="DejaVu Sans"/>
              </a:rPr>
              <a:t>Soci 2021 – </a:t>
            </a:r>
            <a:r>
              <a:rPr lang="it-IT" sz="2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distribuzione regionale </a:t>
            </a:r>
            <a:endParaRPr lang="it-IT" sz="2800" b="0" strike="noStrike" spc="-1">
              <a:latin typeface="Arial"/>
            </a:endParaRPr>
          </a:p>
        </p:txBody>
      </p:sp>
      <p:pic>
        <p:nvPicPr>
          <p:cNvPr id="102" name="Immagine 101"/>
          <p:cNvPicPr/>
          <p:nvPr/>
        </p:nvPicPr>
        <p:blipFill>
          <a:blip r:embed="rId3"/>
          <a:stretch/>
        </p:blipFill>
        <p:spPr>
          <a:xfrm>
            <a:off x="7377120" y="2808000"/>
            <a:ext cx="1549440" cy="1679760"/>
          </a:xfrm>
          <a:prstGeom prst="rect">
            <a:avLst/>
          </a:prstGeom>
          <a:ln>
            <a:noFill/>
          </a:ln>
        </p:spPr>
      </p:pic>
      <p:sp>
        <p:nvSpPr>
          <p:cNvPr id="103" name="CustomShape 2"/>
          <p:cNvSpPr/>
          <p:nvPr/>
        </p:nvSpPr>
        <p:spPr>
          <a:xfrm>
            <a:off x="1656000" y="980640"/>
            <a:ext cx="5544000" cy="364680"/>
          </a:xfrm>
          <a:prstGeom prst="rect">
            <a:avLst/>
          </a:prstGeom>
          <a:noFill/>
          <a:ln w="28440">
            <a:solidFill>
              <a:srgbClr val="0066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1800" b="1" strike="noStrike" spc="-1">
                <a:solidFill>
                  <a:srgbClr val="006600"/>
                </a:solidFill>
                <a:latin typeface="Arial"/>
                <a:ea typeface="DejaVu Sans"/>
              </a:rPr>
              <a:t>distribuzione per regione dei 172 soci effettivi</a:t>
            </a:r>
            <a:endParaRPr lang="it-IT" sz="1800" b="0" strike="noStrike" spc="-1">
              <a:latin typeface="Arial"/>
            </a:endParaRPr>
          </a:p>
        </p:txBody>
      </p:sp>
      <p:pic>
        <p:nvPicPr>
          <p:cNvPr id="104" name="Immagine 103"/>
          <p:cNvPicPr/>
          <p:nvPr/>
        </p:nvPicPr>
        <p:blipFill>
          <a:blip r:embed="rId4"/>
          <a:stretch/>
        </p:blipFill>
        <p:spPr>
          <a:xfrm>
            <a:off x="360000" y="1894680"/>
            <a:ext cx="7011720" cy="3936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18fbfd49-c8e6-4618-a77f-5ef25245836c">
  <element uid="1239ecc3-00e0-482b-a8a4-82e46943bfcc" value=""/>
</sisl>
</file>

<file path=customXml/itemProps1.xml><?xml version="1.0" encoding="utf-8"?>
<ds:datastoreItem xmlns:ds="http://schemas.openxmlformats.org/officeDocument/2006/customXml" ds:itemID="{1FF503EC-4FCC-43CE-8139-127EF7E647B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944</Words>
  <Application>Microsoft Macintosh PowerPoint</Application>
  <PresentationFormat>Presentazione su schermo (4:3)</PresentationFormat>
  <Paragraphs>298</Paragraphs>
  <Slides>47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53" baseType="lpstr">
      <vt:lpstr>Arial</vt:lpstr>
      <vt:lpstr>Calibri</vt:lpstr>
      <vt:lpstr>Times New Roman</vt:lpstr>
      <vt:lpstr>Verdana</vt:lpstr>
      <vt:lpstr>Wingdings</vt:lpstr>
      <vt:lpstr>Tema di Office</vt:lpstr>
      <vt:lpstr>Assemblea ordinaria Soci 2021 </vt:lpstr>
      <vt:lpstr>Assemblea straordinaria Soci 2021 </vt:lpstr>
      <vt:lpstr>Consiglio di Amministrazione 2019-2021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Bilancio 2020</vt:lpstr>
      <vt:lpstr> </vt:lpstr>
      <vt:lpstr>Bilancio 2020</vt:lpstr>
      <vt:lpstr>Presentazione standard di PowerPoint</vt:lpstr>
      <vt:lpstr>Assemblea straordinaria Soci 2021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Assemblea ordinaria Soci 2019</dc:title>
  <dc:creator>Carlo Perini</dc:creator>
  <cp:lastModifiedBy>Carlo Perini</cp:lastModifiedBy>
  <cp:revision>39</cp:revision>
  <dcterms:created xsi:type="dcterms:W3CDTF">2019-04-14T08:46:20Z</dcterms:created>
  <dcterms:modified xsi:type="dcterms:W3CDTF">2021-05-23T17:59:48Z</dcterms:modified>
</cp:coreProperties>
</file>